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3" r:id="rId2"/>
    <p:sldId id="260" r:id="rId3"/>
    <p:sldId id="262" r:id="rId4"/>
    <p:sldId id="258" r:id="rId5"/>
  </p:sldIdLst>
  <p:sldSz cx="9906000" cy="6858000" type="A4"/>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D6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4" autoAdjust="0"/>
    <p:restoredTop sz="94660"/>
  </p:normalViewPr>
  <p:slideViewPr>
    <p:cSldViewPr snapToGrid="0">
      <p:cViewPr varScale="1">
        <p:scale>
          <a:sx n="128" d="100"/>
          <a:sy n="128" d="100"/>
        </p:scale>
        <p:origin x="124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9B3443F-8B40-456A-91DD-142A32844A5B}" type="datetimeFigureOut">
              <a:rPr lang="en-IN" smtClean="0"/>
              <a:t>23/01/21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19AF15-C075-4DFE-986C-D259ACDE1AAC}" type="slidenum">
              <a:rPr lang="en-IN" smtClean="0"/>
              <a:t>‹#›</a:t>
            </a:fld>
            <a:endParaRPr lang="en-IN"/>
          </a:p>
        </p:txBody>
      </p:sp>
    </p:spTree>
    <p:extLst>
      <p:ext uri="{BB962C8B-B14F-4D97-AF65-F5344CB8AC3E}">
        <p14:creationId xmlns:p14="http://schemas.microsoft.com/office/powerpoint/2010/main" val="3575609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B3443F-8B40-456A-91DD-142A32844A5B}" type="datetimeFigureOut">
              <a:rPr lang="en-IN" smtClean="0"/>
              <a:t>23/01/21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19AF15-C075-4DFE-986C-D259ACDE1AAC}" type="slidenum">
              <a:rPr lang="en-IN" smtClean="0"/>
              <a:t>‹#›</a:t>
            </a:fld>
            <a:endParaRPr lang="en-IN"/>
          </a:p>
        </p:txBody>
      </p:sp>
    </p:spTree>
    <p:extLst>
      <p:ext uri="{BB962C8B-B14F-4D97-AF65-F5344CB8AC3E}">
        <p14:creationId xmlns:p14="http://schemas.microsoft.com/office/powerpoint/2010/main" val="473722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B3443F-8B40-456A-91DD-142A32844A5B}" type="datetimeFigureOut">
              <a:rPr lang="en-IN" smtClean="0"/>
              <a:t>23/01/21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19AF15-C075-4DFE-986C-D259ACDE1AAC}" type="slidenum">
              <a:rPr lang="en-IN" smtClean="0"/>
              <a:t>‹#›</a:t>
            </a:fld>
            <a:endParaRPr lang="en-IN"/>
          </a:p>
        </p:txBody>
      </p:sp>
    </p:spTree>
    <p:extLst>
      <p:ext uri="{BB962C8B-B14F-4D97-AF65-F5344CB8AC3E}">
        <p14:creationId xmlns:p14="http://schemas.microsoft.com/office/powerpoint/2010/main" val="1733472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9B3443F-8B40-456A-91DD-142A32844A5B}" type="datetimeFigureOut">
              <a:rPr lang="en-IN" smtClean="0"/>
              <a:t>23/01/21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519AF15-C075-4DFE-986C-D259ACDE1AAC}" type="slidenum">
              <a:rPr lang="en-IN" smtClean="0"/>
              <a:t>‹#›</a:t>
            </a:fld>
            <a:endParaRPr lang="en-IN"/>
          </a:p>
        </p:txBody>
      </p:sp>
    </p:spTree>
    <p:extLst>
      <p:ext uri="{BB962C8B-B14F-4D97-AF65-F5344CB8AC3E}">
        <p14:creationId xmlns:p14="http://schemas.microsoft.com/office/powerpoint/2010/main" val="3576632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B3443F-8B40-456A-91DD-142A32844A5B}" type="datetimeFigureOut">
              <a:rPr lang="en-IN" smtClean="0"/>
              <a:t>23/01/21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519AF15-C075-4DFE-986C-D259ACDE1AAC}" type="slidenum">
              <a:rPr lang="en-IN" smtClean="0"/>
              <a:t>‹#›</a:t>
            </a:fld>
            <a:endParaRPr lang="en-IN"/>
          </a:p>
        </p:txBody>
      </p:sp>
    </p:spTree>
    <p:extLst>
      <p:ext uri="{BB962C8B-B14F-4D97-AF65-F5344CB8AC3E}">
        <p14:creationId xmlns:p14="http://schemas.microsoft.com/office/powerpoint/2010/main" val="780273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B3443F-8B40-456A-91DD-142A32844A5B}" type="datetimeFigureOut">
              <a:rPr lang="en-IN" smtClean="0"/>
              <a:t>23/01/21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519AF15-C075-4DFE-986C-D259ACDE1AAC}" type="slidenum">
              <a:rPr lang="en-IN" smtClean="0"/>
              <a:t>‹#›</a:t>
            </a:fld>
            <a:endParaRPr lang="en-IN"/>
          </a:p>
        </p:txBody>
      </p:sp>
    </p:spTree>
    <p:extLst>
      <p:ext uri="{BB962C8B-B14F-4D97-AF65-F5344CB8AC3E}">
        <p14:creationId xmlns:p14="http://schemas.microsoft.com/office/powerpoint/2010/main" val="1484506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3443F-8B40-456A-91DD-142A32844A5B}" type="datetimeFigureOut">
              <a:rPr lang="en-IN" smtClean="0"/>
              <a:t>23/01/21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519AF15-C075-4DFE-986C-D259ACDE1AAC}" type="slidenum">
              <a:rPr lang="en-IN" smtClean="0"/>
              <a:t>‹#›</a:t>
            </a:fld>
            <a:endParaRPr lang="en-IN"/>
          </a:p>
        </p:txBody>
      </p:sp>
    </p:spTree>
    <p:extLst>
      <p:ext uri="{BB962C8B-B14F-4D97-AF65-F5344CB8AC3E}">
        <p14:creationId xmlns:p14="http://schemas.microsoft.com/office/powerpoint/2010/main" val="3846284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9B3443F-8B40-456A-91DD-142A32844A5B}" type="datetimeFigureOut">
              <a:rPr lang="en-IN" smtClean="0"/>
              <a:t>23/01/21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519AF15-C075-4DFE-986C-D259ACDE1AAC}" type="slidenum">
              <a:rPr lang="en-IN" smtClean="0"/>
              <a:t>‹#›</a:t>
            </a:fld>
            <a:endParaRPr lang="en-IN"/>
          </a:p>
        </p:txBody>
      </p:sp>
    </p:spTree>
    <p:extLst>
      <p:ext uri="{BB962C8B-B14F-4D97-AF65-F5344CB8AC3E}">
        <p14:creationId xmlns:p14="http://schemas.microsoft.com/office/powerpoint/2010/main" val="2182775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9B3443F-8B40-456A-91DD-142A32844A5B}" type="datetimeFigureOut">
              <a:rPr lang="en-IN" smtClean="0"/>
              <a:t>23/01/21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519AF15-C075-4DFE-986C-D259ACDE1AAC}" type="slidenum">
              <a:rPr lang="en-IN" smtClean="0"/>
              <a:t>‹#›</a:t>
            </a:fld>
            <a:endParaRPr lang="en-IN"/>
          </a:p>
        </p:txBody>
      </p:sp>
    </p:spTree>
    <p:extLst>
      <p:ext uri="{BB962C8B-B14F-4D97-AF65-F5344CB8AC3E}">
        <p14:creationId xmlns:p14="http://schemas.microsoft.com/office/powerpoint/2010/main" val="64563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B3443F-8B40-456A-91DD-142A32844A5B}" type="datetimeFigureOut">
              <a:rPr lang="en-IN" smtClean="0"/>
              <a:t>23/01/21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19AF15-C075-4DFE-986C-D259ACDE1AAC}" type="slidenum">
              <a:rPr lang="en-IN" smtClean="0"/>
              <a:t>‹#›</a:t>
            </a:fld>
            <a:endParaRPr lang="en-IN"/>
          </a:p>
        </p:txBody>
      </p:sp>
    </p:spTree>
    <p:extLst>
      <p:ext uri="{BB962C8B-B14F-4D97-AF65-F5344CB8AC3E}">
        <p14:creationId xmlns:p14="http://schemas.microsoft.com/office/powerpoint/2010/main" val="3458341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B3443F-8B40-456A-91DD-142A32844A5B}" type="datetimeFigureOut">
              <a:rPr lang="en-IN" smtClean="0"/>
              <a:t>23/01/21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19AF15-C075-4DFE-986C-D259ACDE1AAC}" type="slidenum">
              <a:rPr lang="en-IN" smtClean="0"/>
              <a:t>‹#›</a:t>
            </a:fld>
            <a:endParaRPr lang="en-IN"/>
          </a:p>
        </p:txBody>
      </p:sp>
    </p:spTree>
    <p:extLst>
      <p:ext uri="{BB962C8B-B14F-4D97-AF65-F5344CB8AC3E}">
        <p14:creationId xmlns:p14="http://schemas.microsoft.com/office/powerpoint/2010/main" val="246115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B3443F-8B40-456A-91DD-142A32844A5B}" type="datetimeFigureOut">
              <a:rPr lang="en-IN" smtClean="0"/>
              <a:t>23/01/21</a:t>
            </a:fld>
            <a:endParaRPr lang="en-IN"/>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19AF15-C075-4DFE-986C-D259ACDE1AAC}" type="slidenum">
              <a:rPr lang="en-IN" smtClean="0"/>
              <a:t>‹#›</a:t>
            </a:fld>
            <a:endParaRPr lang="en-IN"/>
          </a:p>
        </p:txBody>
      </p:sp>
    </p:spTree>
    <p:extLst>
      <p:ext uri="{BB962C8B-B14F-4D97-AF65-F5344CB8AC3E}">
        <p14:creationId xmlns:p14="http://schemas.microsoft.com/office/powerpoint/2010/main" val="42194118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45A99F9-5931-46D7-9BC5-E96814650FE0}"/>
              </a:ext>
            </a:extLst>
          </p:cNvPr>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2" name="Group 1">
            <a:extLst>
              <a:ext uri="{FF2B5EF4-FFF2-40B4-BE49-F238E27FC236}">
                <a16:creationId xmlns:a16="http://schemas.microsoft.com/office/drawing/2014/main" id="{730BB4E4-D6BF-478F-91CB-1A25DF3E1DE5}"/>
              </a:ext>
            </a:extLst>
          </p:cNvPr>
          <p:cNvGrpSpPr/>
          <p:nvPr/>
        </p:nvGrpSpPr>
        <p:grpSpPr>
          <a:xfrm>
            <a:off x="351976" y="1723265"/>
            <a:ext cx="9202048" cy="2136648"/>
            <a:chOff x="501650" y="1282700"/>
            <a:chExt cx="9202048" cy="2578100"/>
          </a:xfrm>
        </p:grpSpPr>
        <p:sp>
          <p:nvSpPr>
            <p:cNvPr id="4" name="Rectangle: Rounded Corners 3">
              <a:extLst>
                <a:ext uri="{FF2B5EF4-FFF2-40B4-BE49-F238E27FC236}">
                  <a16:creationId xmlns:a16="http://schemas.microsoft.com/office/drawing/2014/main" id="{A4635452-3CB3-48D7-B018-3FA7ED520152}"/>
                </a:ext>
              </a:extLst>
            </p:cNvPr>
            <p:cNvSpPr/>
            <p:nvPr/>
          </p:nvSpPr>
          <p:spPr>
            <a:xfrm>
              <a:off x="501650" y="1282700"/>
              <a:ext cx="2978150" cy="2578100"/>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Rounded Corners 7">
              <a:extLst>
                <a:ext uri="{FF2B5EF4-FFF2-40B4-BE49-F238E27FC236}">
                  <a16:creationId xmlns:a16="http://schemas.microsoft.com/office/drawing/2014/main" id="{A6855490-E100-4EE2-94B1-80EF6B7DC6ED}"/>
                </a:ext>
              </a:extLst>
            </p:cNvPr>
            <p:cNvSpPr/>
            <p:nvPr/>
          </p:nvSpPr>
          <p:spPr>
            <a:xfrm>
              <a:off x="3613599" y="1282700"/>
              <a:ext cx="2978150" cy="2578100"/>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Rounded Corners 8">
              <a:extLst>
                <a:ext uri="{FF2B5EF4-FFF2-40B4-BE49-F238E27FC236}">
                  <a16:creationId xmlns:a16="http://schemas.microsoft.com/office/drawing/2014/main" id="{485A170D-26F0-4A49-8563-CA2909FD27A9}"/>
                </a:ext>
              </a:extLst>
            </p:cNvPr>
            <p:cNvSpPr/>
            <p:nvPr/>
          </p:nvSpPr>
          <p:spPr>
            <a:xfrm>
              <a:off x="6725548" y="1282700"/>
              <a:ext cx="2978150" cy="2578100"/>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 name="Group 2">
            <a:extLst>
              <a:ext uri="{FF2B5EF4-FFF2-40B4-BE49-F238E27FC236}">
                <a16:creationId xmlns:a16="http://schemas.microsoft.com/office/drawing/2014/main" id="{576ABA5B-2C12-44D6-861E-5E400F836A04}"/>
              </a:ext>
            </a:extLst>
          </p:cNvPr>
          <p:cNvGrpSpPr/>
          <p:nvPr/>
        </p:nvGrpSpPr>
        <p:grpSpPr>
          <a:xfrm>
            <a:off x="351976" y="3948377"/>
            <a:ext cx="9202048" cy="2662120"/>
            <a:chOff x="351976" y="4031059"/>
            <a:chExt cx="9218372" cy="2096691"/>
          </a:xfrm>
        </p:grpSpPr>
        <p:sp>
          <p:nvSpPr>
            <p:cNvPr id="11" name="Rectangle: Rounded Corners 10">
              <a:extLst>
                <a:ext uri="{FF2B5EF4-FFF2-40B4-BE49-F238E27FC236}">
                  <a16:creationId xmlns:a16="http://schemas.microsoft.com/office/drawing/2014/main" id="{2B3BAFD5-FCD5-4917-A167-0FBF80354DEE}"/>
                </a:ext>
              </a:extLst>
            </p:cNvPr>
            <p:cNvSpPr/>
            <p:nvPr/>
          </p:nvSpPr>
          <p:spPr>
            <a:xfrm>
              <a:off x="351976" y="4031059"/>
              <a:ext cx="2222750" cy="2096691"/>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Rounded Corners 11">
              <a:extLst>
                <a:ext uri="{FF2B5EF4-FFF2-40B4-BE49-F238E27FC236}">
                  <a16:creationId xmlns:a16="http://schemas.microsoft.com/office/drawing/2014/main" id="{52F2DA79-A77A-44DE-B815-19131F3F16BF}"/>
                </a:ext>
              </a:extLst>
            </p:cNvPr>
            <p:cNvSpPr/>
            <p:nvPr/>
          </p:nvSpPr>
          <p:spPr>
            <a:xfrm>
              <a:off x="2683850" y="4031059"/>
              <a:ext cx="2222750" cy="2096691"/>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Rounded Corners 12">
              <a:extLst>
                <a:ext uri="{FF2B5EF4-FFF2-40B4-BE49-F238E27FC236}">
                  <a16:creationId xmlns:a16="http://schemas.microsoft.com/office/drawing/2014/main" id="{CD83E5E7-F037-412F-AE24-62BFD1F6EB3E}"/>
                </a:ext>
              </a:extLst>
            </p:cNvPr>
            <p:cNvSpPr/>
            <p:nvPr/>
          </p:nvSpPr>
          <p:spPr>
            <a:xfrm>
              <a:off x="5015724" y="4031059"/>
              <a:ext cx="2222750" cy="2096691"/>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Rounded Corners 17">
              <a:extLst>
                <a:ext uri="{FF2B5EF4-FFF2-40B4-BE49-F238E27FC236}">
                  <a16:creationId xmlns:a16="http://schemas.microsoft.com/office/drawing/2014/main" id="{920874AB-BF7D-4778-9AB9-A35293687B42}"/>
                </a:ext>
              </a:extLst>
            </p:cNvPr>
            <p:cNvSpPr/>
            <p:nvPr/>
          </p:nvSpPr>
          <p:spPr>
            <a:xfrm>
              <a:off x="7347598" y="4031059"/>
              <a:ext cx="2222750" cy="2096691"/>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0" name="TextBox 19">
            <a:extLst>
              <a:ext uri="{FF2B5EF4-FFF2-40B4-BE49-F238E27FC236}">
                <a16:creationId xmlns:a16="http://schemas.microsoft.com/office/drawing/2014/main" id="{F0626924-CC0B-46B2-94BB-D1316D32FB04}"/>
              </a:ext>
            </a:extLst>
          </p:cNvPr>
          <p:cNvSpPr txBox="1"/>
          <p:nvPr/>
        </p:nvSpPr>
        <p:spPr>
          <a:xfrm>
            <a:off x="307996" y="303671"/>
            <a:ext cx="4743450" cy="584775"/>
          </a:xfrm>
          <a:prstGeom prst="rect">
            <a:avLst/>
          </a:prstGeom>
          <a:noFill/>
        </p:spPr>
        <p:txBody>
          <a:bodyPr wrap="square" rtlCol="0">
            <a:spAutoFit/>
          </a:bodyPr>
          <a:lstStyle/>
          <a:p>
            <a:r>
              <a:rPr lang="en-IN" sz="3200" dirty="0">
                <a:latin typeface="Anton" panose="00000500000000000000" pitchFamily="2" charset="0"/>
              </a:rPr>
              <a:t>One Page Marketing Plan</a:t>
            </a:r>
          </a:p>
        </p:txBody>
      </p:sp>
      <p:sp>
        <p:nvSpPr>
          <p:cNvPr id="22" name="TextBox 21">
            <a:extLst>
              <a:ext uri="{FF2B5EF4-FFF2-40B4-BE49-F238E27FC236}">
                <a16:creationId xmlns:a16="http://schemas.microsoft.com/office/drawing/2014/main" id="{2AD9C6D2-0809-42CD-91A2-3ACF6526E77E}"/>
              </a:ext>
            </a:extLst>
          </p:cNvPr>
          <p:cNvSpPr txBox="1"/>
          <p:nvPr/>
        </p:nvSpPr>
        <p:spPr>
          <a:xfrm>
            <a:off x="307996" y="79167"/>
            <a:ext cx="4743450" cy="307777"/>
          </a:xfrm>
          <a:prstGeom prst="rect">
            <a:avLst/>
          </a:prstGeom>
          <a:noFill/>
        </p:spPr>
        <p:txBody>
          <a:bodyPr wrap="square" rtlCol="0">
            <a:spAutoFit/>
          </a:bodyPr>
          <a:lstStyle/>
          <a:p>
            <a:r>
              <a:rPr lang="en-IN" sz="1400" dirty="0">
                <a:latin typeface="Anton" panose="00000500000000000000" pitchFamily="2" charset="0"/>
              </a:rPr>
              <a:t>The</a:t>
            </a:r>
          </a:p>
        </p:txBody>
      </p:sp>
      <p:grpSp>
        <p:nvGrpSpPr>
          <p:cNvPr id="21" name="Group 20">
            <a:extLst>
              <a:ext uri="{FF2B5EF4-FFF2-40B4-BE49-F238E27FC236}">
                <a16:creationId xmlns:a16="http://schemas.microsoft.com/office/drawing/2014/main" id="{E00D812D-9685-4D79-9723-FCD8ED7D7642}"/>
              </a:ext>
            </a:extLst>
          </p:cNvPr>
          <p:cNvGrpSpPr/>
          <p:nvPr/>
        </p:nvGrpSpPr>
        <p:grpSpPr>
          <a:xfrm>
            <a:off x="7148796" y="160920"/>
            <a:ext cx="2610709" cy="679206"/>
            <a:chOff x="7177824" y="120874"/>
            <a:chExt cx="2610709" cy="679206"/>
          </a:xfrm>
        </p:grpSpPr>
        <p:grpSp>
          <p:nvGrpSpPr>
            <p:cNvPr id="33" name="Group 32">
              <a:extLst>
                <a:ext uri="{FF2B5EF4-FFF2-40B4-BE49-F238E27FC236}">
                  <a16:creationId xmlns:a16="http://schemas.microsoft.com/office/drawing/2014/main" id="{DCB3634C-692F-4767-8415-AE34F0C9BFB5}"/>
                </a:ext>
              </a:extLst>
            </p:cNvPr>
            <p:cNvGrpSpPr/>
            <p:nvPr/>
          </p:nvGrpSpPr>
          <p:grpSpPr>
            <a:xfrm>
              <a:off x="7800205" y="195495"/>
              <a:ext cx="1988328" cy="541975"/>
              <a:chOff x="3388459" y="4563803"/>
              <a:chExt cx="3787775" cy="470294"/>
            </a:xfrm>
          </p:grpSpPr>
          <p:sp>
            <p:nvSpPr>
              <p:cNvPr id="37" name="TextBox 36">
                <a:extLst>
                  <a:ext uri="{FF2B5EF4-FFF2-40B4-BE49-F238E27FC236}">
                    <a16:creationId xmlns:a16="http://schemas.microsoft.com/office/drawing/2014/main" id="{43B6E06C-F3BF-4993-B718-0EF5B7A02F61}"/>
                  </a:ext>
                </a:extLst>
              </p:cNvPr>
              <p:cNvSpPr txBox="1"/>
              <p:nvPr/>
            </p:nvSpPr>
            <p:spPr>
              <a:xfrm>
                <a:off x="3388459" y="4563803"/>
                <a:ext cx="3787775" cy="320485"/>
              </a:xfrm>
              <a:prstGeom prst="rect">
                <a:avLst/>
              </a:prstGeom>
              <a:noFill/>
            </p:spPr>
            <p:txBody>
              <a:bodyPr wrap="square" rtlCol="0">
                <a:spAutoFit/>
              </a:bodyPr>
              <a:lstStyle/>
              <a:p>
                <a:r>
                  <a:rPr lang="en-IN" dirty="0">
                    <a:latin typeface="Montserrat ExtraBold" panose="00000900000000000000" pitchFamily="2" charset="0"/>
                  </a:rPr>
                  <a:t>Pravin Shekar</a:t>
                </a:r>
              </a:p>
            </p:txBody>
          </p:sp>
          <p:sp>
            <p:nvSpPr>
              <p:cNvPr id="38" name="TextBox 37">
                <a:extLst>
                  <a:ext uri="{FF2B5EF4-FFF2-40B4-BE49-F238E27FC236}">
                    <a16:creationId xmlns:a16="http://schemas.microsoft.com/office/drawing/2014/main" id="{6709E07C-F44B-41C5-9B55-39A6B0AAA5C9}"/>
                  </a:ext>
                </a:extLst>
              </p:cNvPr>
              <p:cNvSpPr txBox="1"/>
              <p:nvPr/>
            </p:nvSpPr>
            <p:spPr>
              <a:xfrm>
                <a:off x="3388459" y="4793734"/>
                <a:ext cx="3787775" cy="240363"/>
              </a:xfrm>
              <a:prstGeom prst="rect">
                <a:avLst/>
              </a:prstGeom>
              <a:noFill/>
            </p:spPr>
            <p:txBody>
              <a:bodyPr wrap="square" rtlCol="0">
                <a:spAutoFit/>
              </a:bodyPr>
              <a:lstStyle/>
              <a:p>
                <a:r>
                  <a:rPr lang="en-IN" sz="1200" dirty="0">
                    <a:latin typeface="Montserrat SemiBold" panose="00000700000000000000" pitchFamily="2" charset="0"/>
                  </a:rPr>
                  <a:t>The Outlier Marketer</a:t>
                </a:r>
              </a:p>
            </p:txBody>
          </p:sp>
        </p:grpSp>
        <p:grpSp>
          <p:nvGrpSpPr>
            <p:cNvPr id="34" name="Group 33">
              <a:extLst>
                <a:ext uri="{FF2B5EF4-FFF2-40B4-BE49-F238E27FC236}">
                  <a16:creationId xmlns:a16="http://schemas.microsoft.com/office/drawing/2014/main" id="{9372965F-C681-47EE-A4B0-69C7111A4F16}"/>
                </a:ext>
              </a:extLst>
            </p:cNvPr>
            <p:cNvGrpSpPr/>
            <p:nvPr/>
          </p:nvGrpSpPr>
          <p:grpSpPr>
            <a:xfrm>
              <a:off x="7177824" y="120874"/>
              <a:ext cx="679206" cy="679206"/>
              <a:chOff x="2044090" y="4393770"/>
              <a:chExt cx="1137260" cy="1137260"/>
            </a:xfrm>
          </p:grpSpPr>
          <p:sp>
            <p:nvSpPr>
              <p:cNvPr id="35" name="Oval 34">
                <a:extLst>
                  <a:ext uri="{FF2B5EF4-FFF2-40B4-BE49-F238E27FC236}">
                    <a16:creationId xmlns:a16="http://schemas.microsoft.com/office/drawing/2014/main" id="{2A598615-E251-44E0-A53C-E395CF2F2A57}"/>
                  </a:ext>
                </a:extLst>
              </p:cNvPr>
              <p:cNvSpPr/>
              <p:nvPr/>
            </p:nvSpPr>
            <p:spPr>
              <a:xfrm>
                <a:off x="2149599" y="4499279"/>
                <a:ext cx="926243" cy="926243"/>
              </a:xfrm>
              <a:prstGeom prst="ellipse">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600"/>
              </a:p>
            </p:txBody>
          </p:sp>
          <p:pic>
            <p:nvPicPr>
              <p:cNvPr id="36" name="Graphic 35">
                <a:extLst>
                  <a:ext uri="{FF2B5EF4-FFF2-40B4-BE49-F238E27FC236}">
                    <a16:creationId xmlns:a16="http://schemas.microsoft.com/office/drawing/2014/main" id="{47872FC2-3FB1-41EC-B791-69E2739C848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44090" y="4393770"/>
                <a:ext cx="1137260" cy="1137260"/>
              </a:xfrm>
              <a:prstGeom prst="rect">
                <a:avLst/>
              </a:prstGeom>
            </p:spPr>
          </p:pic>
        </p:grpSp>
      </p:grpSp>
      <p:sp>
        <p:nvSpPr>
          <p:cNvPr id="40" name="Rectangle 39">
            <a:extLst>
              <a:ext uri="{FF2B5EF4-FFF2-40B4-BE49-F238E27FC236}">
                <a16:creationId xmlns:a16="http://schemas.microsoft.com/office/drawing/2014/main" id="{8677CBF4-FAD5-47D5-AD5D-2964E2503B40}"/>
              </a:ext>
            </a:extLst>
          </p:cNvPr>
          <p:cNvSpPr/>
          <p:nvPr/>
        </p:nvSpPr>
        <p:spPr>
          <a:xfrm>
            <a:off x="351976" y="883138"/>
            <a:ext cx="9202048" cy="761269"/>
          </a:xfrm>
          <a:prstGeom prst="rect">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TextBox 41">
            <a:extLst>
              <a:ext uri="{FF2B5EF4-FFF2-40B4-BE49-F238E27FC236}">
                <a16:creationId xmlns:a16="http://schemas.microsoft.com/office/drawing/2014/main" id="{715FF906-ED84-4F15-814C-A0C1D33BF577}"/>
              </a:ext>
            </a:extLst>
          </p:cNvPr>
          <p:cNvSpPr txBox="1"/>
          <p:nvPr/>
        </p:nvSpPr>
        <p:spPr>
          <a:xfrm>
            <a:off x="351976" y="883138"/>
            <a:ext cx="719587" cy="230832"/>
          </a:xfrm>
          <a:prstGeom prst="rect">
            <a:avLst/>
          </a:prstGeom>
          <a:noFill/>
        </p:spPr>
        <p:txBody>
          <a:bodyPr wrap="square" rtlCol="0">
            <a:spAutoFit/>
          </a:bodyPr>
          <a:lstStyle/>
          <a:p>
            <a:r>
              <a:rPr lang="en-IN" sz="900" dirty="0">
                <a:latin typeface="Montserrat Black" panose="00000A00000000000000" pitchFamily="2" charset="0"/>
              </a:rPr>
              <a:t>Purpose</a:t>
            </a:r>
          </a:p>
        </p:txBody>
      </p:sp>
      <p:grpSp>
        <p:nvGrpSpPr>
          <p:cNvPr id="10" name="Group 9">
            <a:extLst>
              <a:ext uri="{FF2B5EF4-FFF2-40B4-BE49-F238E27FC236}">
                <a16:creationId xmlns:a16="http://schemas.microsoft.com/office/drawing/2014/main" id="{91C20F99-E09B-4CC7-BB71-2E359E10B409}"/>
              </a:ext>
            </a:extLst>
          </p:cNvPr>
          <p:cNvGrpSpPr/>
          <p:nvPr/>
        </p:nvGrpSpPr>
        <p:grpSpPr>
          <a:xfrm>
            <a:off x="351976" y="1732383"/>
            <a:ext cx="6943485" cy="230832"/>
            <a:chOff x="351976" y="1864011"/>
            <a:chExt cx="6943485" cy="230832"/>
          </a:xfrm>
        </p:grpSpPr>
        <p:sp>
          <p:nvSpPr>
            <p:cNvPr id="43" name="TextBox 42">
              <a:extLst>
                <a:ext uri="{FF2B5EF4-FFF2-40B4-BE49-F238E27FC236}">
                  <a16:creationId xmlns:a16="http://schemas.microsoft.com/office/drawing/2014/main" id="{269B448A-831B-427D-BDE6-2609D540644A}"/>
                </a:ext>
              </a:extLst>
            </p:cNvPr>
            <p:cNvSpPr txBox="1"/>
            <p:nvPr/>
          </p:nvSpPr>
          <p:spPr>
            <a:xfrm>
              <a:off x="351976" y="1864011"/>
              <a:ext cx="719587" cy="230832"/>
            </a:xfrm>
            <a:prstGeom prst="rect">
              <a:avLst/>
            </a:prstGeom>
            <a:noFill/>
          </p:spPr>
          <p:txBody>
            <a:bodyPr wrap="square" rtlCol="0">
              <a:spAutoFit/>
            </a:bodyPr>
            <a:lstStyle/>
            <a:p>
              <a:r>
                <a:rPr lang="en-IN" sz="900" dirty="0">
                  <a:latin typeface="Montserrat Black" panose="00000A00000000000000" pitchFamily="2" charset="0"/>
                </a:rPr>
                <a:t>Me</a:t>
              </a:r>
            </a:p>
          </p:txBody>
        </p:sp>
        <p:sp>
          <p:nvSpPr>
            <p:cNvPr id="44" name="TextBox 43">
              <a:extLst>
                <a:ext uri="{FF2B5EF4-FFF2-40B4-BE49-F238E27FC236}">
                  <a16:creationId xmlns:a16="http://schemas.microsoft.com/office/drawing/2014/main" id="{E466D872-1EFF-4D3D-917E-A93D5F60AB0A}"/>
                </a:ext>
              </a:extLst>
            </p:cNvPr>
            <p:cNvSpPr txBox="1"/>
            <p:nvPr/>
          </p:nvSpPr>
          <p:spPr>
            <a:xfrm>
              <a:off x="3463925" y="1864011"/>
              <a:ext cx="719587" cy="230832"/>
            </a:xfrm>
            <a:prstGeom prst="rect">
              <a:avLst/>
            </a:prstGeom>
            <a:noFill/>
          </p:spPr>
          <p:txBody>
            <a:bodyPr wrap="square" rtlCol="0">
              <a:spAutoFit/>
            </a:bodyPr>
            <a:lstStyle/>
            <a:p>
              <a:r>
                <a:rPr lang="en-IN" sz="900" dirty="0">
                  <a:latin typeface="Montserrat Black" panose="00000A00000000000000" pitchFamily="2" charset="0"/>
                </a:rPr>
                <a:t>Us</a:t>
              </a:r>
            </a:p>
          </p:txBody>
        </p:sp>
        <p:sp>
          <p:nvSpPr>
            <p:cNvPr id="45" name="TextBox 44">
              <a:extLst>
                <a:ext uri="{FF2B5EF4-FFF2-40B4-BE49-F238E27FC236}">
                  <a16:creationId xmlns:a16="http://schemas.microsoft.com/office/drawing/2014/main" id="{8F134B1B-0CE3-4851-98C6-D637A67E1FE9}"/>
                </a:ext>
              </a:extLst>
            </p:cNvPr>
            <p:cNvSpPr txBox="1"/>
            <p:nvPr/>
          </p:nvSpPr>
          <p:spPr>
            <a:xfrm>
              <a:off x="6575874" y="1864011"/>
              <a:ext cx="719587" cy="230832"/>
            </a:xfrm>
            <a:prstGeom prst="rect">
              <a:avLst/>
            </a:prstGeom>
            <a:noFill/>
          </p:spPr>
          <p:txBody>
            <a:bodyPr wrap="square" rtlCol="0">
              <a:spAutoFit/>
            </a:bodyPr>
            <a:lstStyle/>
            <a:p>
              <a:r>
                <a:rPr lang="en-IN" sz="900" dirty="0">
                  <a:latin typeface="Montserrat Black" panose="00000A00000000000000" pitchFamily="2" charset="0"/>
                </a:rPr>
                <a:t>Them</a:t>
              </a:r>
            </a:p>
          </p:txBody>
        </p:sp>
      </p:grpSp>
      <p:grpSp>
        <p:nvGrpSpPr>
          <p:cNvPr id="6" name="Group 5">
            <a:extLst>
              <a:ext uri="{FF2B5EF4-FFF2-40B4-BE49-F238E27FC236}">
                <a16:creationId xmlns:a16="http://schemas.microsoft.com/office/drawing/2014/main" id="{85490335-2E27-484C-8D47-E5620379FE76}"/>
              </a:ext>
            </a:extLst>
          </p:cNvPr>
          <p:cNvGrpSpPr/>
          <p:nvPr/>
        </p:nvGrpSpPr>
        <p:grpSpPr>
          <a:xfrm>
            <a:off x="351976" y="3996053"/>
            <a:ext cx="7906362" cy="230832"/>
            <a:chOff x="351976" y="4164465"/>
            <a:chExt cx="7906362" cy="230832"/>
          </a:xfrm>
        </p:grpSpPr>
        <p:sp>
          <p:nvSpPr>
            <p:cNvPr id="46" name="TextBox 45">
              <a:extLst>
                <a:ext uri="{FF2B5EF4-FFF2-40B4-BE49-F238E27FC236}">
                  <a16:creationId xmlns:a16="http://schemas.microsoft.com/office/drawing/2014/main" id="{584908B0-4465-4071-B3EE-DEE39653569C}"/>
                </a:ext>
              </a:extLst>
            </p:cNvPr>
            <p:cNvSpPr txBox="1"/>
            <p:nvPr/>
          </p:nvSpPr>
          <p:spPr>
            <a:xfrm>
              <a:off x="351976" y="4164465"/>
              <a:ext cx="719587" cy="230832"/>
            </a:xfrm>
            <a:prstGeom prst="rect">
              <a:avLst/>
            </a:prstGeom>
            <a:noFill/>
          </p:spPr>
          <p:txBody>
            <a:bodyPr wrap="square" rtlCol="0">
              <a:spAutoFit/>
            </a:bodyPr>
            <a:lstStyle/>
            <a:p>
              <a:r>
                <a:rPr lang="en-IN" sz="900" dirty="0">
                  <a:latin typeface="Montserrat Black" panose="00000A00000000000000" pitchFamily="2" charset="0"/>
                </a:rPr>
                <a:t>How?</a:t>
              </a:r>
            </a:p>
          </p:txBody>
        </p:sp>
        <p:sp>
          <p:nvSpPr>
            <p:cNvPr id="47" name="TextBox 46">
              <a:extLst>
                <a:ext uri="{FF2B5EF4-FFF2-40B4-BE49-F238E27FC236}">
                  <a16:creationId xmlns:a16="http://schemas.microsoft.com/office/drawing/2014/main" id="{8CFC2BAE-0497-4515-BBDD-AED4C5D1D670}"/>
                </a:ext>
              </a:extLst>
            </p:cNvPr>
            <p:cNvSpPr txBox="1"/>
            <p:nvPr/>
          </p:nvSpPr>
          <p:spPr>
            <a:xfrm>
              <a:off x="2683934" y="4164465"/>
              <a:ext cx="719587" cy="230832"/>
            </a:xfrm>
            <a:prstGeom prst="rect">
              <a:avLst/>
            </a:prstGeom>
            <a:noFill/>
          </p:spPr>
          <p:txBody>
            <a:bodyPr wrap="square" rtlCol="0">
              <a:spAutoFit/>
            </a:bodyPr>
            <a:lstStyle/>
            <a:p>
              <a:r>
                <a:rPr lang="en-IN" sz="900" dirty="0">
                  <a:latin typeface="Montserrat Black" panose="00000A00000000000000" pitchFamily="2" charset="0"/>
                </a:rPr>
                <a:t>When?</a:t>
              </a:r>
            </a:p>
          </p:txBody>
        </p:sp>
        <p:sp>
          <p:nvSpPr>
            <p:cNvPr id="48" name="TextBox 47">
              <a:extLst>
                <a:ext uri="{FF2B5EF4-FFF2-40B4-BE49-F238E27FC236}">
                  <a16:creationId xmlns:a16="http://schemas.microsoft.com/office/drawing/2014/main" id="{FA907A0B-2D73-404E-854B-7628A8A5039D}"/>
                </a:ext>
              </a:extLst>
            </p:cNvPr>
            <p:cNvSpPr txBox="1"/>
            <p:nvPr/>
          </p:nvSpPr>
          <p:spPr>
            <a:xfrm>
              <a:off x="5010637" y="4164465"/>
              <a:ext cx="1045948" cy="230832"/>
            </a:xfrm>
            <a:prstGeom prst="rect">
              <a:avLst/>
            </a:prstGeom>
            <a:noFill/>
          </p:spPr>
          <p:txBody>
            <a:bodyPr wrap="square" rtlCol="0">
              <a:spAutoFit/>
            </a:bodyPr>
            <a:lstStyle/>
            <a:p>
              <a:r>
                <a:rPr lang="en-IN" sz="900" dirty="0">
                  <a:latin typeface="Montserrat Black" panose="00000A00000000000000" pitchFamily="2" charset="0"/>
                </a:rPr>
                <a:t>How much?</a:t>
              </a:r>
            </a:p>
          </p:txBody>
        </p:sp>
        <p:sp>
          <p:nvSpPr>
            <p:cNvPr id="49" name="TextBox 48">
              <a:extLst>
                <a:ext uri="{FF2B5EF4-FFF2-40B4-BE49-F238E27FC236}">
                  <a16:creationId xmlns:a16="http://schemas.microsoft.com/office/drawing/2014/main" id="{A7FB515F-13E2-40E4-9CC9-FA33CD09080E}"/>
                </a:ext>
              </a:extLst>
            </p:cNvPr>
            <p:cNvSpPr txBox="1"/>
            <p:nvPr/>
          </p:nvSpPr>
          <p:spPr>
            <a:xfrm>
              <a:off x="7337340" y="4164465"/>
              <a:ext cx="920998" cy="230832"/>
            </a:xfrm>
            <a:prstGeom prst="rect">
              <a:avLst/>
            </a:prstGeom>
            <a:noFill/>
          </p:spPr>
          <p:txBody>
            <a:bodyPr wrap="square" rtlCol="0">
              <a:spAutoFit/>
            </a:bodyPr>
            <a:lstStyle/>
            <a:p>
              <a:r>
                <a:rPr lang="en-IN" sz="900" dirty="0">
                  <a:latin typeface="Montserrat Black" panose="00000A00000000000000" pitchFamily="2" charset="0"/>
                </a:rPr>
                <a:t>Measure?</a:t>
              </a:r>
            </a:p>
          </p:txBody>
        </p:sp>
      </p:grpSp>
      <p:sp>
        <p:nvSpPr>
          <p:cNvPr id="54" name="TextBox 53">
            <a:extLst>
              <a:ext uri="{FF2B5EF4-FFF2-40B4-BE49-F238E27FC236}">
                <a16:creationId xmlns:a16="http://schemas.microsoft.com/office/drawing/2014/main" id="{D68F7511-2A11-4DDF-9692-A89847F4B827}"/>
              </a:ext>
            </a:extLst>
          </p:cNvPr>
          <p:cNvSpPr txBox="1"/>
          <p:nvPr/>
        </p:nvSpPr>
        <p:spPr>
          <a:xfrm>
            <a:off x="3463925" y="6603647"/>
            <a:ext cx="6174377" cy="261610"/>
          </a:xfrm>
          <a:prstGeom prst="rect">
            <a:avLst/>
          </a:prstGeom>
          <a:noFill/>
        </p:spPr>
        <p:txBody>
          <a:bodyPr wrap="square" rtlCol="0">
            <a:spAutoFit/>
          </a:bodyPr>
          <a:lstStyle/>
          <a:p>
            <a:pPr algn="r"/>
            <a:r>
              <a:rPr lang="en-IN" sz="1050" dirty="0">
                <a:latin typeface="Montserrat SemiBold" panose="00000700000000000000" pitchFamily="2" charset="0"/>
              </a:rPr>
              <a:t>For more resources, visit: www.pravinshekar.com</a:t>
            </a:r>
          </a:p>
        </p:txBody>
      </p:sp>
      <p:sp>
        <p:nvSpPr>
          <p:cNvPr id="39" name="TextBox 38">
            <a:extLst>
              <a:ext uri="{FF2B5EF4-FFF2-40B4-BE49-F238E27FC236}">
                <a16:creationId xmlns:a16="http://schemas.microsoft.com/office/drawing/2014/main" id="{0C19036A-89BC-7A4C-BD04-3272FF441ED2}"/>
              </a:ext>
            </a:extLst>
          </p:cNvPr>
          <p:cNvSpPr txBox="1"/>
          <p:nvPr/>
        </p:nvSpPr>
        <p:spPr>
          <a:xfrm>
            <a:off x="423756" y="2068629"/>
            <a:ext cx="2855472" cy="1015663"/>
          </a:xfrm>
          <a:prstGeom prst="rect">
            <a:avLst/>
          </a:prstGeom>
          <a:noFill/>
        </p:spPr>
        <p:txBody>
          <a:bodyPr wrap="square" rtlCol="0">
            <a:spAutoFit/>
          </a:bodyPr>
          <a:lstStyle/>
          <a:p>
            <a:r>
              <a:rPr lang="en-GB" sz="1200" b="1" dirty="0">
                <a:solidFill>
                  <a:srgbClr val="000000"/>
                </a:solidFill>
                <a:effectLst/>
                <a:latin typeface="Segoe Print" panose="02000600000000000000" pitchFamily="2" charset="0"/>
                <a:ea typeface="Pacifico" panose="02000000000000000000" pitchFamily="2" charset="0"/>
                <a:cs typeface="Gandhi Serif"/>
              </a:rPr>
              <a:t>Who is with me?</a:t>
            </a:r>
          </a:p>
          <a:p>
            <a:r>
              <a:rPr lang="en-GB" sz="1200" b="1" dirty="0">
                <a:solidFill>
                  <a:srgbClr val="000000"/>
                </a:solidFill>
                <a:latin typeface="Segoe Print" panose="02000600000000000000" pitchFamily="2" charset="0"/>
                <a:ea typeface="Pacifico" panose="02000000000000000000" pitchFamily="2" charset="0"/>
              </a:rPr>
              <a:t>Around me?</a:t>
            </a:r>
          </a:p>
          <a:p>
            <a:r>
              <a:rPr lang="en-GB" sz="1200" b="1" dirty="0">
                <a:solidFill>
                  <a:srgbClr val="000000"/>
                </a:solidFill>
                <a:latin typeface="Segoe Print" panose="02000600000000000000" pitchFamily="2" charset="0"/>
                <a:ea typeface="Pacifico" panose="02000000000000000000" pitchFamily="2" charset="0"/>
              </a:rPr>
              <a:t>To help/support me?</a:t>
            </a:r>
          </a:p>
          <a:p>
            <a:r>
              <a:rPr lang="en-GB" sz="1200" b="1" dirty="0">
                <a:solidFill>
                  <a:srgbClr val="000000"/>
                </a:solidFill>
                <a:latin typeface="Segoe Print" panose="02000600000000000000" pitchFamily="2" charset="0"/>
                <a:ea typeface="Pacifico" panose="02000000000000000000" pitchFamily="2" charset="0"/>
              </a:rPr>
              <a:t>Write it down.</a:t>
            </a:r>
          </a:p>
          <a:p>
            <a:r>
              <a:rPr lang="en-GB" sz="1200" b="1" dirty="0">
                <a:solidFill>
                  <a:srgbClr val="000000"/>
                </a:solidFill>
                <a:latin typeface="Segoe Print" panose="02000600000000000000" pitchFamily="2" charset="0"/>
                <a:ea typeface="Pacifico" panose="02000000000000000000" pitchFamily="2" charset="0"/>
              </a:rPr>
              <a:t>How can they assist my goals?</a:t>
            </a:r>
            <a:endParaRPr lang="en-IN" sz="1200" b="1" dirty="0">
              <a:latin typeface="Segoe Print" panose="02000600000000000000" pitchFamily="2" charset="0"/>
              <a:ea typeface="Pacifico" panose="02000000000000000000" pitchFamily="2" charset="0"/>
            </a:endParaRPr>
          </a:p>
        </p:txBody>
      </p:sp>
      <p:sp>
        <p:nvSpPr>
          <p:cNvPr id="41" name="TextBox 40">
            <a:extLst>
              <a:ext uri="{FF2B5EF4-FFF2-40B4-BE49-F238E27FC236}">
                <a16:creationId xmlns:a16="http://schemas.microsoft.com/office/drawing/2014/main" id="{FDA3333B-D4BA-DA4E-910C-9D06D832CA73}"/>
              </a:ext>
            </a:extLst>
          </p:cNvPr>
          <p:cNvSpPr txBox="1"/>
          <p:nvPr/>
        </p:nvSpPr>
        <p:spPr>
          <a:xfrm>
            <a:off x="3530351" y="2088467"/>
            <a:ext cx="2855472" cy="1015663"/>
          </a:xfrm>
          <a:prstGeom prst="rect">
            <a:avLst/>
          </a:prstGeom>
          <a:noFill/>
        </p:spPr>
        <p:txBody>
          <a:bodyPr wrap="square" rtlCol="0">
            <a:spAutoFit/>
          </a:bodyPr>
          <a:lstStyle/>
          <a:p>
            <a:r>
              <a:rPr lang="en-GB" sz="1200" b="1" dirty="0">
                <a:solidFill>
                  <a:srgbClr val="000000"/>
                </a:solidFill>
                <a:effectLst/>
                <a:latin typeface="Segoe Print" panose="02000600000000000000" pitchFamily="2" charset="0"/>
                <a:ea typeface="Pacifico" panose="02000000000000000000" pitchFamily="2" charset="0"/>
                <a:cs typeface="Gandhi Serif"/>
              </a:rPr>
              <a:t>Who can I partner with?</a:t>
            </a:r>
          </a:p>
          <a:p>
            <a:r>
              <a:rPr lang="en-GB" sz="1200" b="1" dirty="0">
                <a:solidFill>
                  <a:srgbClr val="000000"/>
                </a:solidFill>
                <a:latin typeface="Segoe Print" panose="02000600000000000000" pitchFamily="2" charset="0"/>
                <a:ea typeface="Pacifico" panose="02000000000000000000" pitchFamily="2" charset="0"/>
              </a:rPr>
              <a:t>Who are/can-be my allies?</a:t>
            </a:r>
          </a:p>
          <a:p>
            <a:r>
              <a:rPr lang="en-GB" sz="1200" b="1" dirty="0">
                <a:solidFill>
                  <a:srgbClr val="000000"/>
                </a:solidFill>
                <a:latin typeface="Segoe Print" panose="02000600000000000000" pitchFamily="2" charset="0"/>
                <a:ea typeface="Pacifico" panose="02000000000000000000" pitchFamily="2" charset="0"/>
              </a:rPr>
              <a:t>Who is there in my network?</a:t>
            </a:r>
          </a:p>
          <a:p>
            <a:r>
              <a:rPr lang="en-GB" sz="1200" b="1" dirty="0">
                <a:solidFill>
                  <a:srgbClr val="000000"/>
                </a:solidFill>
                <a:latin typeface="Segoe Print" panose="02000600000000000000" pitchFamily="2" charset="0"/>
                <a:ea typeface="Pacifico" panose="02000000000000000000" pitchFamily="2" charset="0"/>
              </a:rPr>
              <a:t>Clients, vendors, partners, connections?</a:t>
            </a:r>
            <a:endParaRPr lang="en-IN" sz="1200" b="1" dirty="0">
              <a:latin typeface="Segoe Print" panose="02000600000000000000" pitchFamily="2" charset="0"/>
              <a:ea typeface="Pacifico" panose="02000000000000000000" pitchFamily="2" charset="0"/>
            </a:endParaRPr>
          </a:p>
        </p:txBody>
      </p:sp>
      <p:sp>
        <p:nvSpPr>
          <p:cNvPr id="50" name="TextBox 49">
            <a:extLst>
              <a:ext uri="{FF2B5EF4-FFF2-40B4-BE49-F238E27FC236}">
                <a16:creationId xmlns:a16="http://schemas.microsoft.com/office/drawing/2014/main" id="{5BE2CD9D-E7FA-A547-A46A-4E5050973D94}"/>
              </a:ext>
            </a:extLst>
          </p:cNvPr>
          <p:cNvSpPr txBox="1"/>
          <p:nvPr/>
        </p:nvSpPr>
        <p:spPr>
          <a:xfrm>
            <a:off x="6637213" y="2068629"/>
            <a:ext cx="2855472" cy="1015663"/>
          </a:xfrm>
          <a:prstGeom prst="rect">
            <a:avLst/>
          </a:prstGeom>
          <a:noFill/>
        </p:spPr>
        <p:txBody>
          <a:bodyPr wrap="square" rtlCol="0">
            <a:spAutoFit/>
          </a:bodyPr>
          <a:lstStyle/>
          <a:p>
            <a:r>
              <a:rPr lang="en-GB" sz="1200" b="1" dirty="0">
                <a:solidFill>
                  <a:srgbClr val="000000"/>
                </a:solidFill>
                <a:effectLst/>
                <a:latin typeface="Segoe Print" panose="02000600000000000000" pitchFamily="2" charset="0"/>
                <a:ea typeface="Pacifico" panose="02000000000000000000" pitchFamily="2" charset="0"/>
                <a:cs typeface="Gandhi Serif"/>
              </a:rPr>
              <a:t>What is the ecosystem I am playing in?</a:t>
            </a:r>
          </a:p>
          <a:p>
            <a:r>
              <a:rPr lang="en-GB" sz="1200" b="1" dirty="0">
                <a:solidFill>
                  <a:srgbClr val="000000"/>
                </a:solidFill>
                <a:latin typeface="Segoe Print" panose="02000600000000000000" pitchFamily="2" charset="0"/>
                <a:ea typeface="Pacifico" panose="02000000000000000000" pitchFamily="2" charset="0"/>
              </a:rPr>
              <a:t>Who is my competition?</a:t>
            </a:r>
          </a:p>
          <a:p>
            <a:r>
              <a:rPr lang="en-GB" sz="1200" b="1" dirty="0">
                <a:solidFill>
                  <a:srgbClr val="000000"/>
                </a:solidFill>
                <a:latin typeface="Segoe Print" panose="02000600000000000000" pitchFamily="2" charset="0"/>
                <a:ea typeface="Pacifico" panose="02000000000000000000" pitchFamily="2" charset="0"/>
              </a:rPr>
              <a:t>Who can be my competition?</a:t>
            </a:r>
          </a:p>
          <a:p>
            <a:r>
              <a:rPr lang="en-GB" sz="1200" b="1" dirty="0">
                <a:solidFill>
                  <a:srgbClr val="000000"/>
                </a:solidFill>
                <a:latin typeface="Segoe Print" panose="02000600000000000000" pitchFamily="2" charset="0"/>
                <a:ea typeface="Pacifico" panose="02000000000000000000" pitchFamily="2" charset="0"/>
              </a:rPr>
              <a:t>Who is in my 2</a:t>
            </a:r>
            <a:r>
              <a:rPr lang="en-GB" sz="1200" b="1" baseline="30000" dirty="0">
                <a:solidFill>
                  <a:srgbClr val="000000"/>
                </a:solidFill>
                <a:latin typeface="Segoe Print" panose="02000600000000000000" pitchFamily="2" charset="0"/>
                <a:ea typeface="Pacifico" panose="02000000000000000000" pitchFamily="2" charset="0"/>
              </a:rPr>
              <a:t>nd</a:t>
            </a:r>
            <a:r>
              <a:rPr lang="en-GB" sz="1200" b="1" dirty="0">
                <a:solidFill>
                  <a:srgbClr val="000000"/>
                </a:solidFill>
                <a:latin typeface="Segoe Print" panose="02000600000000000000" pitchFamily="2" charset="0"/>
                <a:ea typeface="Pacifico" panose="02000000000000000000" pitchFamily="2" charset="0"/>
              </a:rPr>
              <a:t>/3</a:t>
            </a:r>
            <a:r>
              <a:rPr lang="en-GB" sz="1200" b="1" baseline="30000" dirty="0">
                <a:solidFill>
                  <a:srgbClr val="000000"/>
                </a:solidFill>
                <a:latin typeface="Segoe Print" panose="02000600000000000000" pitchFamily="2" charset="0"/>
                <a:ea typeface="Pacifico" panose="02000000000000000000" pitchFamily="2" charset="0"/>
              </a:rPr>
              <a:t>rd</a:t>
            </a:r>
            <a:r>
              <a:rPr lang="en-GB" sz="1200" b="1" dirty="0">
                <a:solidFill>
                  <a:srgbClr val="000000"/>
                </a:solidFill>
                <a:latin typeface="Segoe Print" panose="02000600000000000000" pitchFamily="2" charset="0"/>
                <a:ea typeface="Pacifico" panose="02000000000000000000" pitchFamily="2" charset="0"/>
              </a:rPr>
              <a:t> connection?</a:t>
            </a:r>
            <a:endParaRPr lang="en-IN" sz="1200" b="1" dirty="0">
              <a:latin typeface="Segoe Print" panose="02000600000000000000" pitchFamily="2" charset="0"/>
              <a:ea typeface="Pacifico" panose="02000000000000000000" pitchFamily="2" charset="0"/>
            </a:endParaRPr>
          </a:p>
        </p:txBody>
      </p:sp>
      <p:sp>
        <p:nvSpPr>
          <p:cNvPr id="51" name="TextBox 50">
            <a:extLst>
              <a:ext uri="{FF2B5EF4-FFF2-40B4-BE49-F238E27FC236}">
                <a16:creationId xmlns:a16="http://schemas.microsoft.com/office/drawing/2014/main" id="{74D5F5D2-D6F0-2848-9079-DAB73FA39BF6}"/>
              </a:ext>
            </a:extLst>
          </p:cNvPr>
          <p:cNvSpPr txBox="1"/>
          <p:nvPr/>
        </p:nvSpPr>
        <p:spPr>
          <a:xfrm>
            <a:off x="392065" y="4302246"/>
            <a:ext cx="2138976" cy="1954381"/>
          </a:xfrm>
          <a:prstGeom prst="rect">
            <a:avLst/>
          </a:prstGeom>
          <a:noFill/>
        </p:spPr>
        <p:txBody>
          <a:bodyPr wrap="square" rtlCol="0">
            <a:spAutoFit/>
          </a:bodyPr>
          <a:lstStyle/>
          <a:p>
            <a:r>
              <a:rPr lang="en-GB" sz="1100" b="1" dirty="0">
                <a:solidFill>
                  <a:srgbClr val="000000"/>
                </a:solidFill>
                <a:effectLst/>
                <a:latin typeface="Segoe Print" panose="02000600000000000000" pitchFamily="2" charset="0"/>
                <a:ea typeface="Pacifico" panose="02000000000000000000" pitchFamily="2" charset="0"/>
                <a:cs typeface="Gandhi Serif"/>
              </a:rPr>
              <a:t>How can I put it all together?</a:t>
            </a:r>
          </a:p>
          <a:p>
            <a:r>
              <a:rPr lang="en-GB" sz="1100" b="1" dirty="0">
                <a:solidFill>
                  <a:srgbClr val="000000"/>
                </a:solidFill>
                <a:latin typeface="Segoe Print" panose="02000600000000000000" pitchFamily="2" charset="0"/>
                <a:ea typeface="Pacifico" panose="02000000000000000000" pitchFamily="2" charset="0"/>
                <a:cs typeface="Gandhi Serif"/>
              </a:rPr>
              <a:t>What is my build strategy?</a:t>
            </a:r>
          </a:p>
          <a:p>
            <a:r>
              <a:rPr lang="en-GB" sz="1100" b="1" dirty="0">
                <a:solidFill>
                  <a:srgbClr val="000000"/>
                </a:solidFill>
                <a:effectLst/>
                <a:latin typeface="Segoe Print" panose="02000600000000000000" pitchFamily="2" charset="0"/>
                <a:ea typeface="Pacifico" panose="02000000000000000000" pitchFamily="2" charset="0"/>
                <a:cs typeface="Gandhi Serif"/>
              </a:rPr>
              <a:t>What is my </a:t>
            </a:r>
            <a:r>
              <a:rPr lang="en-GB" sz="1100" b="1" dirty="0" err="1">
                <a:solidFill>
                  <a:srgbClr val="000000"/>
                </a:solidFill>
                <a:latin typeface="Segoe Print" panose="02000600000000000000" pitchFamily="2" charset="0"/>
                <a:ea typeface="Pacifico" panose="02000000000000000000" pitchFamily="2" charset="0"/>
                <a:cs typeface="Gandhi Serif"/>
              </a:rPr>
              <a:t>defense</a:t>
            </a:r>
            <a:r>
              <a:rPr lang="en-GB" sz="1100" b="1" dirty="0">
                <a:solidFill>
                  <a:srgbClr val="000000"/>
                </a:solidFill>
                <a:latin typeface="Segoe Print" panose="02000600000000000000" pitchFamily="2" charset="0"/>
                <a:ea typeface="Pacifico" panose="02000000000000000000" pitchFamily="2" charset="0"/>
                <a:cs typeface="Gandhi Serif"/>
              </a:rPr>
              <a:t> strategy?</a:t>
            </a:r>
          </a:p>
          <a:p>
            <a:r>
              <a:rPr lang="en-GB" sz="1100" b="1" dirty="0">
                <a:solidFill>
                  <a:srgbClr val="000000"/>
                </a:solidFill>
                <a:effectLst/>
                <a:latin typeface="Segoe Print" panose="02000600000000000000" pitchFamily="2" charset="0"/>
                <a:ea typeface="Pacifico" panose="02000000000000000000" pitchFamily="2" charset="0"/>
                <a:cs typeface="Gandhi Serif"/>
              </a:rPr>
              <a:t>How will I attack competition to g</a:t>
            </a:r>
            <a:r>
              <a:rPr lang="en-GB" sz="1100" b="1" dirty="0">
                <a:solidFill>
                  <a:srgbClr val="000000"/>
                </a:solidFill>
                <a:latin typeface="Segoe Print" panose="02000600000000000000" pitchFamily="2" charset="0"/>
                <a:ea typeface="Pacifico" panose="02000000000000000000" pitchFamily="2" charset="0"/>
                <a:cs typeface="Gandhi Serif"/>
              </a:rPr>
              <a:t>ain awareness/market-share/clients?</a:t>
            </a:r>
          </a:p>
          <a:p>
            <a:endParaRPr lang="en-GB" sz="1100" b="1" dirty="0">
              <a:solidFill>
                <a:srgbClr val="000000"/>
              </a:solidFill>
              <a:effectLst/>
              <a:latin typeface="Segoe Print" panose="02000600000000000000" pitchFamily="2" charset="0"/>
              <a:ea typeface="Pacifico" panose="02000000000000000000" pitchFamily="2" charset="0"/>
              <a:cs typeface="Gandhi Serif"/>
            </a:endParaRPr>
          </a:p>
          <a:p>
            <a:r>
              <a:rPr lang="en-GB" sz="1100" b="1" dirty="0">
                <a:solidFill>
                  <a:srgbClr val="000000"/>
                </a:solidFill>
                <a:latin typeface="Segoe Print" panose="02000600000000000000" pitchFamily="2" charset="0"/>
                <a:ea typeface="Pacifico" panose="02000000000000000000" pitchFamily="2" charset="0"/>
                <a:cs typeface="Gandhi Serif"/>
              </a:rPr>
              <a:t>List the steps here.</a:t>
            </a:r>
            <a:endParaRPr lang="en-GB" sz="1100" b="1" dirty="0">
              <a:solidFill>
                <a:srgbClr val="000000"/>
              </a:solidFill>
              <a:effectLst/>
              <a:latin typeface="Segoe Print" panose="02000600000000000000" pitchFamily="2" charset="0"/>
              <a:ea typeface="Pacifico" panose="02000000000000000000" pitchFamily="2" charset="0"/>
              <a:cs typeface="Gandhi Serif"/>
            </a:endParaRPr>
          </a:p>
        </p:txBody>
      </p:sp>
      <p:sp>
        <p:nvSpPr>
          <p:cNvPr id="52" name="TextBox 51">
            <a:extLst>
              <a:ext uri="{FF2B5EF4-FFF2-40B4-BE49-F238E27FC236}">
                <a16:creationId xmlns:a16="http://schemas.microsoft.com/office/drawing/2014/main" id="{EBB6697E-AF09-E846-BA8E-0557F536344E}"/>
              </a:ext>
            </a:extLst>
          </p:cNvPr>
          <p:cNvSpPr txBox="1"/>
          <p:nvPr/>
        </p:nvSpPr>
        <p:spPr>
          <a:xfrm>
            <a:off x="2716956" y="4302246"/>
            <a:ext cx="2138976" cy="1615827"/>
          </a:xfrm>
          <a:prstGeom prst="rect">
            <a:avLst/>
          </a:prstGeom>
          <a:noFill/>
        </p:spPr>
        <p:txBody>
          <a:bodyPr wrap="square" rtlCol="0">
            <a:spAutoFit/>
          </a:bodyPr>
          <a:lstStyle/>
          <a:p>
            <a:r>
              <a:rPr lang="en-GB" sz="1100" b="1" dirty="0">
                <a:solidFill>
                  <a:srgbClr val="000000"/>
                </a:solidFill>
                <a:latin typeface="Segoe Print" panose="02000600000000000000" pitchFamily="2" charset="0"/>
                <a:ea typeface="Pacifico" panose="02000000000000000000" pitchFamily="2" charset="0"/>
                <a:cs typeface="Gandhi Serif"/>
              </a:rPr>
              <a:t>What is the timeline?</a:t>
            </a:r>
          </a:p>
          <a:p>
            <a:endParaRPr lang="en-GB" sz="1100" b="1" dirty="0">
              <a:solidFill>
                <a:srgbClr val="000000"/>
              </a:solidFill>
              <a:effectLst/>
              <a:latin typeface="Segoe Print" panose="02000600000000000000" pitchFamily="2" charset="0"/>
              <a:ea typeface="Pacifico" panose="02000000000000000000" pitchFamily="2" charset="0"/>
              <a:cs typeface="Gandhi Serif"/>
            </a:endParaRPr>
          </a:p>
          <a:p>
            <a:r>
              <a:rPr lang="en-GB" sz="1100" b="1" dirty="0">
                <a:solidFill>
                  <a:srgbClr val="000000"/>
                </a:solidFill>
                <a:latin typeface="Segoe Print" panose="02000600000000000000" pitchFamily="2" charset="0"/>
                <a:ea typeface="Pacifico" panose="02000000000000000000" pitchFamily="2" charset="0"/>
                <a:cs typeface="Gandhi Serif"/>
              </a:rPr>
              <a:t>Clear dates, times</a:t>
            </a:r>
          </a:p>
          <a:p>
            <a:r>
              <a:rPr lang="en-GB" sz="1100" b="1" dirty="0">
                <a:solidFill>
                  <a:srgbClr val="000000"/>
                </a:solidFill>
                <a:effectLst/>
                <a:latin typeface="Segoe Print" panose="02000600000000000000" pitchFamily="2" charset="0"/>
                <a:ea typeface="Pacifico" panose="02000000000000000000" pitchFamily="2" charset="0"/>
                <a:cs typeface="Gandhi Serif"/>
              </a:rPr>
              <a:t>And effort estimates</a:t>
            </a:r>
          </a:p>
          <a:p>
            <a:endParaRPr lang="en-GB" sz="1100" b="1" dirty="0">
              <a:solidFill>
                <a:srgbClr val="000000"/>
              </a:solidFill>
              <a:latin typeface="Segoe Print" panose="02000600000000000000" pitchFamily="2" charset="0"/>
              <a:ea typeface="Pacifico" panose="02000000000000000000" pitchFamily="2" charset="0"/>
              <a:cs typeface="Gandhi Serif"/>
            </a:endParaRPr>
          </a:p>
          <a:p>
            <a:r>
              <a:rPr lang="en-GB" sz="1100" b="1" dirty="0">
                <a:solidFill>
                  <a:srgbClr val="000000"/>
                </a:solidFill>
                <a:effectLst/>
                <a:latin typeface="Segoe Print" panose="02000600000000000000" pitchFamily="2" charset="0"/>
                <a:ea typeface="Pacifico" panose="02000000000000000000" pitchFamily="2" charset="0"/>
                <a:cs typeface="Gandhi Serif"/>
              </a:rPr>
              <a:t>As clear as you can see it now.</a:t>
            </a:r>
          </a:p>
          <a:p>
            <a:endParaRPr lang="en-GB" sz="1100" b="1" dirty="0">
              <a:solidFill>
                <a:srgbClr val="000000"/>
              </a:solidFill>
              <a:latin typeface="Segoe Print" panose="02000600000000000000" pitchFamily="2" charset="0"/>
              <a:ea typeface="Pacifico" panose="02000000000000000000" pitchFamily="2" charset="0"/>
              <a:cs typeface="Gandhi Serif"/>
            </a:endParaRPr>
          </a:p>
          <a:p>
            <a:r>
              <a:rPr lang="en-GB" sz="1100" b="1" dirty="0">
                <a:solidFill>
                  <a:srgbClr val="000000"/>
                </a:solidFill>
                <a:effectLst/>
                <a:latin typeface="Segoe Print" panose="02000600000000000000" pitchFamily="2" charset="0"/>
                <a:ea typeface="Pacifico" panose="02000000000000000000" pitchFamily="2" charset="0"/>
                <a:cs typeface="Gandhi Serif"/>
              </a:rPr>
              <a:t>Write it down?</a:t>
            </a:r>
          </a:p>
        </p:txBody>
      </p:sp>
      <p:sp>
        <p:nvSpPr>
          <p:cNvPr id="53" name="TextBox 52">
            <a:extLst>
              <a:ext uri="{FF2B5EF4-FFF2-40B4-BE49-F238E27FC236}">
                <a16:creationId xmlns:a16="http://schemas.microsoft.com/office/drawing/2014/main" id="{6F55F952-AD30-2E40-903E-A9A8757F4CAE}"/>
              </a:ext>
            </a:extLst>
          </p:cNvPr>
          <p:cNvSpPr txBox="1"/>
          <p:nvPr/>
        </p:nvSpPr>
        <p:spPr>
          <a:xfrm>
            <a:off x="5047102" y="4302246"/>
            <a:ext cx="2138976" cy="1615827"/>
          </a:xfrm>
          <a:prstGeom prst="rect">
            <a:avLst/>
          </a:prstGeom>
          <a:noFill/>
        </p:spPr>
        <p:txBody>
          <a:bodyPr wrap="square" rtlCol="0">
            <a:spAutoFit/>
          </a:bodyPr>
          <a:lstStyle/>
          <a:p>
            <a:r>
              <a:rPr lang="en-GB" sz="1100" b="1" dirty="0">
                <a:solidFill>
                  <a:srgbClr val="000000"/>
                </a:solidFill>
                <a:effectLst/>
                <a:latin typeface="Segoe Print" panose="02000600000000000000" pitchFamily="2" charset="0"/>
                <a:ea typeface="Pacifico" panose="02000000000000000000" pitchFamily="2" charset="0"/>
                <a:cs typeface="Gandhi Serif"/>
              </a:rPr>
              <a:t>Money</a:t>
            </a:r>
          </a:p>
          <a:p>
            <a:r>
              <a:rPr lang="en-GB" sz="1100" b="1" dirty="0">
                <a:solidFill>
                  <a:srgbClr val="000000"/>
                </a:solidFill>
                <a:latin typeface="Segoe Print" panose="02000600000000000000" pitchFamily="2" charset="0"/>
                <a:ea typeface="Pacifico" panose="02000000000000000000" pitchFamily="2" charset="0"/>
                <a:cs typeface="Gandhi Serif"/>
              </a:rPr>
              <a:t>Time</a:t>
            </a:r>
          </a:p>
          <a:p>
            <a:r>
              <a:rPr lang="en-GB" sz="1100" b="1" dirty="0">
                <a:solidFill>
                  <a:srgbClr val="000000"/>
                </a:solidFill>
                <a:effectLst/>
                <a:latin typeface="Segoe Print" panose="02000600000000000000" pitchFamily="2" charset="0"/>
                <a:ea typeface="Pacifico" panose="02000000000000000000" pitchFamily="2" charset="0"/>
                <a:cs typeface="Gandhi Serif"/>
              </a:rPr>
              <a:t>Resources</a:t>
            </a:r>
          </a:p>
          <a:p>
            <a:endParaRPr lang="en-GB" sz="1100" b="1" dirty="0">
              <a:solidFill>
                <a:srgbClr val="000000"/>
              </a:solidFill>
              <a:latin typeface="Segoe Print" panose="02000600000000000000" pitchFamily="2" charset="0"/>
              <a:ea typeface="Pacifico" panose="02000000000000000000" pitchFamily="2" charset="0"/>
              <a:cs typeface="Gandhi Serif"/>
            </a:endParaRPr>
          </a:p>
          <a:p>
            <a:r>
              <a:rPr lang="en-GB" sz="1100" b="1" dirty="0">
                <a:solidFill>
                  <a:srgbClr val="000000"/>
                </a:solidFill>
                <a:effectLst/>
                <a:latin typeface="Segoe Print" panose="02000600000000000000" pitchFamily="2" charset="0"/>
                <a:ea typeface="Pacifico" panose="02000000000000000000" pitchFamily="2" charset="0"/>
                <a:cs typeface="Gandhi Serif"/>
              </a:rPr>
              <a:t>How much do I have?</a:t>
            </a:r>
          </a:p>
          <a:p>
            <a:endParaRPr lang="en-GB" sz="1100" b="1" dirty="0">
              <a:solidFill>
                <a:srgbClr val="000000"/>
              </a:solidFill>
              <a:latin typeface="Segoe Print" panose="02000600000000000000" pitchFamily="2" charset="0"/>
              <a:ea typeface="Pacifico" panose="02000000000000000000" pitchFamily="2" charset="0"/>
              <a:cs typeface="Gandhi Serif"/>
            </a:endParaRPr>
          </a:p>
          <a:p>
            <a:r>
              <a:rPr lang="en-GB" sz="1100" b="1" dirty="0">
                <a:solidFill>
                  <a:srgbClr val="000000"/>
                </a:solidFill>
                <a:effectLst/>
                <a:latin typeface="Segoe Print" panose="02000600000000000000" pitchFamily="2" charset="0"/>
                <a:ea typeface="Pacifico" panose="02000000000000000000" pitchFamily="2" charset="0"/>
                <a:cs typeface="Gandhi Serif"/>
              </a:rPr>
              <a:t>How much do I need?</a:t>
            </a:r>
          </a:p>
          <a:p>
            <a:endParaRPr lang="en-GB" sz="1100" b="1" dirty="0">
              <a:solidFill>
                <a:srgbClr val="000000"/>
              </a:solidFill>
              <a:latin typeface="Segoe Print" panose="02000600000000000000" pitchFamily="2" charset="0"/>
              <a:ea typeface="Pacifico" panose="02000000000000000000" pitchFamily="2" charset="0"/>
              <a:cs typeface="Gandhi Serif"/>
            </a:endParaRPr>
          </a:p>
          <a:p>
            <a:r>
              <a:rPr lang="en-GB" sz="1100" b="1" dirty="0">
                <a:solidFill>
                  <a:srgbClr val="000000"/>
                </a:solidFill>
                <a:effectLst/>
                <a:latin typeface="Segoe Print" panose="02000600000000000000" pitchFamily="2" charset="0"/>
                <a:ea typeface="Pacifico" panose="02000000000000000000" pitchFamily="2" charset="0"/>
                <a:cs typeface="Gandhi Serif"/>
              </a:rPr>
              <a:t>Now, tomorrow, next </a:t>
            </a:r>
            <a:r>
              <a:rPr lang="en-GB" sz="1100" b="1" dirty="0" err="1">
                <a:solidFill>
                  <a:srgbClr val="000000"/>
                </a:solidFill>
                <a:effectLst/>
                <a:latin typeface="Segoe Print" panose="02000600000000000000" pitchFamily="2" charset="0"/>
                <a:ea typeface="Pacifico" panose="02000000000000000000" pitchFamily="2" charset="0"/>
                <a:cs typeface="Gandhi Serif"/>
              </a:rPr>
              <a:t>Qtr</a:t>
            </a:r>
            <a:endParaRPr lang="en-GB" sz="1100" b="1" dirty="0">
              <a:solidFill>
                <a:srgbClr val="000000"/>
              </a:solidFill>
              <a:effectLst/>
              <a:latin typeface="Segoe Print" panose="02000600000000000000" pitchFamily="2" charset="0"/>
              <a:ea typeface="Pacifico" panose="02000000000000000000" pitchFamily="2" charset="0"/>
              <a:cs typeface="Gandhi Serif"/>
            </a:endParaRPr>
          </a:p>
        </p:txBody>
      </p:sp>
      <p:sp>
        <p:nvSpPr>
          <p:cNvPr id="55" name="TextBox 54">
            <a:extLst>
              <a:ext uri="{FF2B5EF4-FFF2-40B4-BE49-F238E27FC236}">
                <a16:creationId xmlns:a16="http://schemas.microsoft.com/office/drawing/2014/main" id="{2E0246EA-09EE-DC4E-9623-68F6F7A801FF}"/>
              </a:ext>
            </a:extLst>
          </p:cNvPr>
          <p:cNvSpPr txBox="1"/>
          <p:nvPr/>
        </p:nvSpPr>
        <p:spPr>
          <a:xfrm>
            <a:off x="7371994" y="4302246"/>
            <a:ext cx="2138976" cy="2292935"/>
          </a:xfrm>
          <a:prstGeom prst="rect">
            <a:avLst/>
          </a:prstGeom>
          <a:noFill/>
        </p:spPr>
        <p:txBody>
          <a:bodyPr wrap="square" rtlCol="0">
            <a:spAutoFit/>
          </a:bodyPr>
          <a:lstStyle/>
          <a:p>
            <a:r>
              <a:rPr lang="en-GB" sz="1100" b="1" dirty="0">
                <a:solidFill>
                  <a:srgbClr val="000000"/>
                </a:solidFill>
                <a:effectLst/>
                <a:latin typeface="Segoe Print" panose="02000600000000000000" pitchFamily="2" charset="0"/>
                <a:ea typeface="Pacifico" panose="02000000000000000000" pitchFamily="2" charset="0"/>
                <a:cs typeface="Gandhi Serif"/>
              </a:rPr>
              <a:t>How will I know if it is working or not?</a:t>
            </a:r>
          </a:p>
          <a:p>
            <a:endParaRPr lang="en-GB" sz="1100" b="1" dirty="0">
              <a:solidFill>
                <a:srgbClr val="000000"/>
              </a:solidFill>
              <a:latin typeface="Segoe Print" panose="02000600000000000000" pitchFamily="2" charset="0"/>
              <a:ea typeface="Pacifico" panose="02000000000000000000" pitchFamily="2" charset="0"/>
              <a:cs typeface="Gandhi Serif"/>
            </a:endParaRPr>
          </a:p>
          <a:p>
            <a:r>
              <a:rPr lang="en-GB" sz="1100" b="1" dirty="0">
                <a:solidFill>
                  <a:srgbClr val="000000"/>
                </a:solidFill>
                <a:effectLst/>
                <a:latin typeface="Segoe Print" panose="02000600000000000000" pitchFamily="2" charset="0"/>
                <a:ea typeface="Pacifico" panose="02000000000000000000" pitchFamily="2" charset="0"/>
                <a:cs typeface="Gandhi Serif"/>
              </a:rPr>
              <a:t>Not with my gut, but with data.</a:t>
            </a:r>
          </a:p>
          <a:p>
            <a:endParaRPr lang="en-GB" sz="1100" b="1" dirty="0">
              <a:solidFill>
                <a:srgbClr val="000000"/>
              </a:solidFill>
              <a:latin typeface="Segoe Print" panose="02000600000000000000" pitchFamily="2" charset="0"/>
              <a:ea typeface="Pacifico" panose="02000000000000000000" pitchFamily="2" charset="0"/>
              <a:cs typeface="Gandhi Serif"/>
            </a:endParaRPr>
          </a:p>
          <a:p>
            <a:r>
              <a:rPr lang="en-GB" sz="1100" b="1" dirty="0">
                <a:solidFill>
                  <a:srgbClr val="000000"/>
                </a:solidFill>
                <a:effectLst/>
                <a:latin typeface="Segoe Print" panose="02000600000000000000" pitchFamily="2" charset="0"/>
                <a:ea typeface="Pacifico" panose="02000000000000000000" pitchFamily="2" charset="0"/>
                <a:cs typeface="Gandhi Serif"/>
              </a:rPr>
              <a:t>What data? How will it be measured, and tracked?</a:t>
            </a:r>
            <a:endParaRPr lang="en-GB" sz="1100" b="1" dirty="0">
              <a:solidFill>
                <a:srgbClr val="000000"/>
              </a:solidFill>
              <a:latin typeface="Segoe Print" panose="02000600000000000000" pitchFamily="2" charset="0"/>
              <a:ea typeface="Pacifico" panose="02000000000000000000" pitchFamily="2" charset="0"/>
              <a:cs typeface="Gandhi Serif"/>
            </a:endParaRPr>
          </a:p>
          <a:p>
            <a:r>
              <a:rPr lang="en-GB" sz="1100" b="1" dirty="0" err="1">
                <a:solidFill>
                  <a:srgbClr val="000000"/>
                </a:solidFill>
                <a:effectLst/>
                <a:latin typeface="Segoe Print" panose="02000600000000000000" pitchFamily="2" charset="0"/>
                <a:ea typeface="Pacifico" panose="02000000000000000000" pitchFamily="2" charset="0"/>
                <a:cs typeface="Gandhi Serif"/>
              </a:rPr>
              <a:t>Analyzed</a:t>
            </a:r>
            <a:r>
              <a:rPr lang="en-GB" sz="1100" b="1" dirty="0">
                <a:solidFill>
                  <a:srgbClr val="000000"/>
                </a:solidFill>
                <a:effectLst/>
                <a:latin typeface="Segoe Print" panose="02000600000000000000" pitchFamily="2" charset="0"/>
                <a:ea typeface="Pacifico" panose="02000000000000000000" pitchFamily="2" charset="0"/>
                <a:cs typeface="Gandhi Serif"/>
              </a:rPr>
              <a:t> and process tweaked.</a:t>
            </a:r>
          </a:p>
          <a:p>
            <a:endParaRPr lang="en-GB" sz="1100" b="1" dirty="0">
              <a:solidFill>
                <a:srgbClr val="000000"/>
              </a:solidFill>
              <a:latin typeface="Segoe Print" panose="02000600000000000000" pitchFamily="2" charset="0"/>
              <a:ea typeface="Pacifico" panose="02000000000000000000" pitchFamily="2" charset="0"/>
              <a:cs typeface="Gandhi Serif"/>
            </a:endParaRPr>
          </a:p>
          <a:p>
            <a:r>
              <a:rPr lang="en-GB" sz="1100" b="1" dirty="0">
                <a:solidFill>
                  <a:srgbClr val="000000"/>
                </a:solidFill>
                <a:effectLst/>
                <a:latin typeface="Segoe Print" panose="02000600000000000000" pitchFamily="2" charset="0"/>
                <a:ea typeface="Pacifico" panose="02000000000000000000" pitchFamily="2" charset="0"/>
                <a:cs typeface="Gandhi Serif"/>
              </a:rPr>
              <a:t>What’s not measured, is not done!</a:t>
            </a:r>
          </a:p>
        </p:txBody>
      </p:sp>
      <p:sp>
        <p:nvSpPr>
          <p:cNvPr id="56" name="TextBox 55">
            <a:extLst>
              <a:ext uri="{FF2B5EF4-FFF2-40B4-BE49-F238E27FC236}">
                <a16:creationId xmlns:a16="http://schemas.microsoft.com/office/drawing/2014/main" id="{89457F84-62F3-2846-B3F0-C585621D8DE8}"/>
              </a:ext>
            </a:extLst>
          </p:cNvPr>
          <p:cNvSpPr txBox="1"/>
          <p:nvPr/>
        </p:nvSpPr>
        <p:spPr>
          <a:xfrm>
            <a:off x="446690" y="1130049"/>
            <a:ext cx="8981089" cy="276999"/>
          </a:xfrm>
          <a:prstGeom prst="rect">
            <a:avLst/>
          </a:prstGeom>
          <a:noFill/>
        </p:spPr>
        <p:txBody>
          <a:bodyPr wrap="square" rtlCol="0">
            <a:spAutoFit/>
          </a:bodyPr>
          <a:lstStyle/>
          <a:p>
            <a:r>
              <a:rPr lang="en-GB" sz="1200" b="1" dirty="0">
                <a:solidFill>
                  <a:srgbClr val="000000"/>
                </a:solidFill>
                <a:effectLst/>
                <a:latin typeface="Segoe Print" panose="02000600000000000000" pitchFamily="2" charset="0"/>
                <a:ea typeface="Pacifico" panose="02000000000000000000" pitchFamily="2" charset="0"/>
                <a:cs typeface="Gandhi Serif"/>
              </a:rPr>
              <a:t>WHO AM I? What am I for? What do I want to achieve?</a:t>
            </a:r>
            <a:endParaRPr lang="en-IN" sz="1200" b="1" dirty="0">
              <a:latin typeface="Segoe Print" panose="02000600000000000000" pitchFamily="2" charset="0"/>
              <a:ea typeface="Pacifico" panose="02000000000000000000" pitchFamily="2" charset="0"/>
            </a:endParaRPr>
          </a:p>
        </p:txBody>
      </p:sp>
    </p:spTree>
    <p:extLst>
      <p:ext uri="{BB962C8B-B14F-4D97-AF65-F5344CB8AC3E}">
        <p14:creationId xmlns:p14="http://schemas.microsoft.com/office/powerpoint/2010/main" val="3701873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45A99F9-5931-46D7-9BC5-E96814650FE0}"/>
              </a:ext>
            </a:extLst>
          </p:cNvPr>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2" name="Group 1">
            <a:extLst>
              <a:ext uri="{FF2B5EF4-FFF2-40B4-BE49-F238E27FC236}">
                <a16:creationId xmlns:a16="http://schemas.microsoft.com/office/drawing/2014/main" id="{730BB4E4-D6BF-478F-91CB-1A25DF3E1DE5}"/>
              </a:ext>
            </a:extLst>
          </p:cNvPr>
          <p:cNvGrpSpPr/>
          <p:nvPr/>
        </p:nvGrpSpPr>
        <p:grpSpPr>
          <a:xfrm>
            <a:off x="351976" y="1723265"/>
            <a:ext cx="9202048" cy="2136648"/>
            <a:chOff x="501650" y="1282700"/>
            <a:chExt cx="9202048" cy="2578100"/>
          </a:xfrm>
        </p:grpSpPr>
        <p:sp>
          <p:nvSpPr>
            <p:cNvPr id="4" name="Rectangle: Rounded Corners 3">
              <a:extLst>
                <a:ext uri="{FF2B5EF4-FFF2-40B4-BE49-F238E27FC236}">
                  <a16:creationId xmlns:a16="http://schemas.microsoft.com/office/drawing/2014/main" id="{A4635452-3CB3-48D7-B018-3FA7ED520152}"/>
                </a:ext>
              </a:extLst>
            </p:cNvPr>
            <p:cNvSpPr/>
            <p:nvPr/>
          </p:nvSpPr>
          <p:spPr>
            <a:xfrm>
              <a:off x="501650" y="1282700"/>
              <a:ext cx="2978150" cy="2578100"/>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Rounded Corners 7">
              <a:extLst>
                <a:ext uri="{FF2B5EF4-FFF2-40B4-BE49-F238E27FC236}">
                  <a16:creationId xmlns:a16="http://schemas.microsoft.com/office/drawing/2014/main" id="{A6855490-E100-4EE2-94B1-80EF6B7DC6ED}"/>
                </a:ext>
              </a:extLst>
            </p:cNvPr>
            <p:cNvSpPr/>
            <p:nvPr/>
          </p:nvSpPr>
          <p:spPr>
            <a:xfrm>
              <a:off x="3613599" y="1282700"/>
              <a:ext cx="2978150" cy="2578100"/>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Rounded Corners 8">
              <a:extLst>
                <a:ext uri="{FF2B5EF4-FFF2-40B4-BE49-F238E27FC236}">
                  <a16:creationId xmlns:a16="http://schemas.microsoft.com/office/drawing/2014/main" id="{485A170D-26F0-4A49-8563-CA2909FD27A9}"/>
                </a:ext>
              </a:extLst>
            </p:cNvPr>
            <p:cNvSpPr/>
            <p:nvPr/>
          </p:nvSpPr>
          <p:spPr>
            <a:xfrm>
              <a:off x="6725548" y="1282700"/>
              <a:ext cx="2978150" cy="2578100"/>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 name="Group 2">
            <a:extLst>
              <a:ext uri="{FF2B5EF4-FFF2-40B4-BE49-F238E27FC236}">
                <a16:creationId xmlns:a16="http://schemas.microsoft.com/office/drawing/2014/main" id="{576ABA5B-2C12-44D6-861E-5E400F836A04}"/>
              </a:ext>
            </a:extLst>
          </p:cNvPr>
          <p:cNvGrpSpPr/>
          <p:nvPr/>
        </p:nvGrpSpPr>
        <p:grpSpPr>
          <a:xfrm>
            <a:off x="351976" y="3948377"/>
            <a:ext cx="9202048" cy="2662120"/>
            <a:chOff x="351976" y="4031059"/>
            <a:chExt cx="9218372" cy="2096691"/>
          </a:xfrm>
        </p:grpSpPr>
        <p:sp>
          <p:nvSpPr>
            <p:cNvPr id="11" name="Rectangle: Rounded Corners 10">
              <a:extLst>
                <a:ext uri="{FF2B5EF4-FFF2-40B4-BE49-F238E27FC236}">
                  <a16:creationId xmlns:a16="http://schemas.microsoft.com/office/drawing/2014/main" id="{2B3BAFD5-FCD5-4917-A167-0FBF80354DEE}"/>
                </a:ext>
              </a:extLst>
            </p:cNvPr>
            <p:cNvSpPr/>
            <p:nvPr/>
          </p:nvSpPr>
          <p:spPr>
            <a:xfrm>
              <a:off x="351976" y="4031059"/>
              <a:ext cx="2222750" cy="2096691"/>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Rounded Corners 11">
              <a:extLst>
                <a:ext uri="{FF2B5EF4-FFF2-40B4-BE49-F238E27FC236}">
                  <a16:creationId xmlns:a16="http://schemas.microsoft.com/office/drawing/2014/main" id="{52F2DA79-A77A-44DE-B815-19131F3F16BF}"/>
                </a:ext>
              </a:extLst>
            </p:cNvPr>
            <p:cNvSpPr/>
            <p:nvPr/>
          </p:nvSpPr>
          <p:spPr>
            <a:xfrm>
              <a:off x="2683850" y="4031059"/>
              <a:ext cx="2222750" cy="2096691"/>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Rounded Corners 12">
              <a:extLst>
                <a:ext uri="{FF2B5EF4-FFF2-40B4-BE49-F238E27FC236}">
                  <a16:creationId xmlns:a16="http://schemas.microsoft.com/office/drawing/2014/main" id="{CD83E5E7-F037-412F-AE24-62BFD1F6EB3E}"/>
                </a:ext>
              </a:extLst>
            </p:cNvPr>
            <p:cNvSpPr/>
            <p:nvPr/>
          </p:nvSpPr>
          <p:spPr>
            <a:xfrm>
              <a:off x="5015724" y="4031059"/>
              <a:ext cx="2222750" cy="2096691"/>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Rounded Corners 17">
              <a:extLst>
                <a:ext uri="{FF2B5EF4-FFF2-40B4-BE49-F238E27FC236}">
                  <a16:creationId xmlns:a16="http://schemas.microsoft.com/office/drawing/2014/main" id="{920874AB-BF7D-4778-9AB9-A35293687B42}"/>
                </a:ext>
              </a:extLst>
            </p:cNvPr>
            <p:cNvSpPr/>
            <p:nvPr/>
          </p:nvSpPr>
          <p:spPr>
            <a:xfrm>
              <a:off x="7347598" y="4031059"/>
              <a:ext cx="2222750" cy="2096691"/>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0" name="TextBox 19">
            <a:extLst>
              <a:ext uri="{FF2B5EF4-FFF2-40B4-BE49-F238E27FC236}">
                <a16:creationId xmlns:a16="http://schemas.microsoft.com/office/drawing/2014/main" id="{F0626924-CC0B-46B2-94BB-D1316D32FB04}"/>
              </a:ext>
            </a:extLst>
          </p:cNvPr>
          <p:cNvSpPr txBox="1"/>
          <p:nvPr/>
        </p:nvSpPr>
        <p:spPr>
          <a:xfrm>
            <a:off x="307996" y="303671"/>
            <a:ext cx="4743450" cy="584775"/>
          </a:xfrm>
          <a:prstGeom prst="rect">
            <a:avLst/>
          </a:prstGeom>
          <a:noFill/>
        </p:spPr>
        <p:txBody>
          <a:bodyPr wrap="square" rtlCol="0">
            <a:spAutoFit/>
          </a:bodyPr>
          <a:lstStyle/>
          <a:p>
            <a:r>
              <a:rPr lang="en-IN" sz="3200" dirty="0">
                <a:latin typeface="Anton" panose="00000500000000000000" pitchFamily="2" charset="0"/>
              </a:rPr>
              <a:t>One Page Marketing Plan</a:t>
            </a:r>
          </a:p>
        </p:txBody>
      </p:sp>
      <p:sp>
        <p:nvSpPr>
          <p:cNvPr id="22" name="TextBox 21">
            <a:extLst>
              <a:ext uri="{FF2B5EF4-FFF2-40B4-BE49-F238E27FC236}">
                <a16:creationId xmlns:a16="http://schemas.microsoft.com/office/drawing/2014/main" id="{2AD9C6D2-0809-42CD-91A2-3ACF6526E77E}"/>
              </a:ext>
            </a:extLst>
          </p:cNvPr>
          <p:cNvSpPr txBox="1"/>
          <p:nvPr/>
        </p:nvSpPr>
        <p:spPr>
          <a:xfrm>
            <a:off x="307996" y="79167"/>
            <a:ext cx="4743450" cy="307777"/>
          </a:xfrm>
          <a:prstGeom prst="rect">
            <a:avLst/>
          </a:prstGeom>
          <a:noFill/>
        </p:spPr>
        <p:txBody>
          <a:bodyPr wrap="square" rtlCol="0">
            <a:spAutoFit/>
          </a:bodyPr>
          <a:lstStyle/>
          <a:p>
            <a:r>
              <a:rPr lang="en-IN" sz="1400" dirty="0">
                <a:latin typeface="Anton" panose="00000500000000000000" pitchFamily="2" charset="0"/>
              </a:rPr>
              <a:t>The</a:t>
            </a:r>
          </a:p>
        </p:txBody>
      </p:sp>
      <p:grpSp>
        <p:nvGrpSpPr>
          <p:cNvPr id="21" name="Group 20">
            <a:extLst>
              <a:ext uri="{FF2B5EF4-FFF2-40B4-BE49-F238E27FC236}">
                <a16:creationId xmlns:a16="http://schemas.microsoft.com/office/drawing/2014/main" id="{E00D812D-9685-4D79-9723-FCD8ED7D7642}"/>
              </a:ext>
            </a:extLst>
          </p:cNvPr>
          <p:cNvGrpSpPr/>
          <p:nvPr/>
        </p:nvGrpSpPr>
        <p:grpSpPr>
          <a:xfrm>
            <a:off x="7148796" y="160920"/>
            <a:ext cx="2610709" cy="679206"/>
            <a:chOff x="7177824" y="120874"/>
            <a:chExt cx="2610709" cy="679206"/>
          </a:xfrm>
        </p:grpSpPr>
        <p:grpSp>
          <p:nvGrpSpPr>
            <p:cNvPr id="33" name="Group 32">
              <a:extLst>
                <a:ext uri="{FF2B5EF4-FFF2-40B4-BE49-F238E27FC236}">
                  <a16:creationId xmlns:a16="http://schemas.microsoft.com/office/drawing/2014/main" id="{DCB3634C-692F-4767-8415-AE34F0C9BFB5}"/>
                </a:ext>
              </a:extLst>
            </p:cNvPr>
            <p:cNvGrpSpPr/>
            <p:nvPr/>
          </p:nvGrpSpPr>
          <p:grpSpPr>
            <a:xfrm>
              <a:off x="7800205" y="195495"/>
              <a:ext cx="1988328" cy="541975"/>
              <a:chOff x="3388459" y="4563803"/>
              <a:chExt cx="3787775" cy="470294"/>
            </a:xfrm>
          </p:grpSpPr>
          <p:sp>
            <p:nvSpPr>
              <p:cNvPr id="37" name="TextBox 36">
                <a:extLst>
                  <a:ext uri="{FF2B5EF4-FFF2-40B4-BE49-F238E27FC236}">
                    <a16:creationId xmlns:a16="http://schemas.microsoft.com/office/drawing/2014/main" id="{43B6E06C-F3BF-4993-B718-0EF5B7A02F61}"/>
                  </a:ext>
                </a:extLst>
              </p:cNvPr>
              <p:cNvSpPr txBox="1"/>
              <p:nvPr/>
            </p:nvSpPr>
            <p:spPr>
              <a:xfrm>
                <a:off x="3388459" y="4563803"/>
                <a:ext cx="3787775" cy="320485"/>
              </a:xfrm>
              <a:prstGeom prst="rect">
                <a:avLst/>
              </a:prstGeom>
              <a:noFill/>
            </p:spPr>
            <p:txBody>
              <a:bodyPr wrap="square" rtlCol="0">
                <a:spAutoFit/>
              </a:bodyPr>
              <a:lstStyle/>
              <a:p>
                <a:r>
                  <a:rPr lang="en-IN" dirty="0">
                    <a:latin typeface="Montserrat ExtraBold" panose="00000900000000000000" pitchFamily="2" charset="0"/>
                  </a:rPr>
                  <a:t>Pravin Shekar</a:t>
                </a:r>
              </a:p>
            </p:txBody>
          </p:sp>
          <p:sp>
            <p:nvSpPr>
              <p:cNvPr id="38" name="TextBox 37">
                <a:extLst>
                  <a:ext uri="{FF2B5EF4-FFF2-40B4-BE49-F238E27FC236}">
                    <a16:creationId xmlns:a16="http://schemas.microsoft.com/office/drawing/2014/main" id="{6709E07C-F44B-41C5-9B55-39A6B0AAA5C9}"/>
                  </a:ext>
                </a:extLst>
              </p:cNvPr>
              <p:cNvSpPr txBox="1"/>
              <p:nvPr/>
            </p:nvSpPr>
            <p:spPr>
              <a:xfrm>
                <a:off x="3388459" y="4793734"/>
                <a:ext cx="3787775" cy="240363"/>
              </a:xfrm>
              <a:prstGeom prst="rect">
                <a:avLst/>
              </a:prstGeom>
              <a:noFill/>
            </p:spPr>
            <p:txBody>
              <a:bodyPr wrap="square" rtlCol="0">
                <a:spAutoFit/>
              </a:bodyPr>
              <a:lstStyle/>
              <a:p>
                <a:r>
                  <a:rPr lang="en-IN" sz="1200" dirty="0">
                    <a:latin typeface="Montserrat SemiBold" panose="00000700000000000000" pitchFamily="2" charset="0"/>
                  </a:rPr>
                  <a:t>The Outlier Marketer</a:t>
                </a:r>
              </a:p>
            </p:txBody>
          </p:sp>
        </p:grpSp>
        <p:grpSp>
          <p:nvGrpSpPr>
            <p:cNvPr id="34" name="Group 33">
              <a:extLst>
                <a:ext uri="{FF2B5EF4-FFF2-40B4-BE49-F238E27FC236}">
                  <a16:creationId xmlns:a16="http://schemas.microsoft.com/office/drawing/2014/main" id="{9372965F-C681-47EE-A4B0-69C7111A4F16}"/>
                </a:ext>
              </a:extLst>
            </p:cNvPr>
            <p:cNvGrpSpPr/>
            <p:nvPr/>
          </p:nvGrpSpPr>
          <p:grpSpPr>
            <a:xfrm>
              <a:off x="7177824" y="120874"/>
              <a:ext cx="679206" cy="679206"/>
              <a:chOff x="2044090" y="4393770"/>
              <a:chExt cx="1137260" cy="1137260"/>
            </a:xfrm>
          </p:grpSpPr>
          <p:sp>
            <p:nvSpPr>
              <p:cNvPr id="35" name="Oval 34">
                <a:extLst>
                  <a:ext uri="{FF2B5EF4-FFF2-40B4-BE49-F238E27FC236}">
                    <a16:creationId xmlns:a16="http://schemas.microsoft.com/office/drawing/2014/main" id="{2A598615-E251-44E0-A53C-E395CF2F2A57}"/>
                  </a:ext>
                </a:extLst>
              </p:cNvPr>
              <p:cNvSpPr/>
              <p:nvPr/>
            </p:nvSpPr>
            <p:spPr>
              <a:xfrm>
                <a:off x="2149599" y="4499279"/>
                <a:ext cx="926243" cy="926243"/>
              </a:xfrm>
              <a:prstGeom prst="ellipse">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600"/>
              </a:p>
            </p:txBody>
          </p:sp>
          <p:pic>
            <p:nvPicPr>
              <p:cNvPr id="36" name="Graphic 35">
                <a:extLst>
                  <a:ext uri="{FF2B5EF4-FFF2-40B4-BE49-F238E27FC236}">
                    <a16:creationId xmlns:a16="http://schemas.microsoft.com/office/drawing/2014/main" id="{47872FC2-3FB1-41EC-B791-69E2739C848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44090" y="4393770"/>
                <a:ext cx="1137260" cy="1137260"/>
              </a:xfrm>
              <a:prstGeom prst="rect">
                <a:avLst/>
              </a:prstGeom>
            </p:spPr>
          </p:pic>
        </p:grpSp>
      </p:grpSp>
      <p:sp>
        <p:nvSpPr>
          <p:cNvPr id="40" name="Rectangle 39">
            <a:extLst>
              <a:ext uri="{FF2B5EF4-FFF2-40B4-BE49-F238E27FC236}">
                <a16:creationId xmlns:a16="http://schemas.microsoft.com/office/drawing/2014/main" id="{8677CBF4-FAD5-47D5-AD5D-2964E2503B40}"/>
              </a:ext>
            </a:extLst>
          </p:cNvPr>
          <p:cNvSpPr/>
          <p:nvPr/>
        </p:nvSpPr>
        <p:spPr>
          <a:xfrm>
            <a:off x="351976" y="883138"/>
            <a:ext cx="9202048" cy="761269"/>
          </a:xfrm>
          <a:prstGeom prst="rect">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TextBox 41">
            <a:extLst>
              <a:ext uri="{FF2B5EF4-FFF2-40B4-BE49-F238E27FC236}">
                <a16:creationId xmlns:a16="http://schemas.microsoft.com/office/drawing/2014/main" id="{715FF906-ED84-4F15-814C-A0C1D33BF577}"/>
              </a:ext>
            </a:extLst>
          </p:cNvPr>
          <p:cNvSpPr txBox="1"/>
          <p:nvPr/>
        </p:nvSpPr>
        <p:spPr>
          <a:xfrm>
            <a:off x="351976" y="883138"/>
            <a:ext cx="719587" cy="230832"/>
          </a:xfrm>
          <a:prstGeom prst="rect">
            <a:avLst/>
          </a:prstGeom>
          <a:noFill/>
        </p:spPr>
        <p:txBody>
          <a:bodyPr wrap="square" rtlCol="0">
            <a:spAutoFit/>
          </a:bodyPr>
          <a:lstStyle/>
          <a:p>
            <a:r>
              <a:rPr lang="en-IN" sz="900" dirty="0">
                <a:latin typeface="Montserrat Black" panose="00000A00000000000000" pitchFamily="2" charset="0"/>
              </a:rPr>
              <a:t>Purpose</a:t>
            </a:r>
          </a:p>
        </p:txBody>
      </p:sp>
      <p:grpSp>
        <p:nvGrpSpPr>
          <p:cNvPr id="10" name="Group 9">
            <a:extLst>
              <a:ext uri="{FF2B5EF4-FFF2-40B4-BE49-F238E27FC236}">
                <a16:creationId xmlns:a16="http://schemas.microsoft.com/office/drawing/2014/main" id="{91C20F99-E09B-4CC7-BB71-2E359E10B409}"/>
              </a:ext>
            </a:extLst>
          </p:cNvPr>
          <p:cNvGrpSpPr/>
          <p:nvPr/>
        </p:nvGrpSpPr>
        <p:grpSpPr>
          <a:xfrm>
            <a:off x="351976" y="1732383"/>
            <a:ext cx="6943485" cy="230832"/>
            <a:chOff x="351976" y="1864011"/>
            <a:chExt cx="6943485" cy="230832"/>
          </a:xfrm>
        </p:grpSpPr>
        <p:sp>
          <p:nvSpPr>
            <p:cNvPr id="43" name="TextBox 42">
              <a:extLst>
                <a:ext uri="{FF2B5EF4-FFF2-40B4-BE49-F238E27FC236}">
                  <a16:creationId xmlns:a16="http://schemas.microsoft.com/office/drawing/2014/main" id="{269B448A-831B-427D-BDE6-2609D540644A}"/>
                </a:ext>
              </a:extLst>
            </p:cNvPr>
            <p:cNvSpPr txBox="1"/>
            <p:nvPr/>
          </p:nvSpPr>
          <p:spPr>
            <a:xfrm>
              <a:off x="351976" y="1864011"/>
              <a:ext cx="719587" cy="230832"/>
            </a:xfrm>
            <a:prstGeom prst="rect">
              <a:avLst/>
            </a:prstGeom>
            <a:noFill/>
          </p:spPr>
          <p:txBody>
            <a:bodyPr wrap="square" rtlCol="0">
              <a:spAutoFit/>
            </a:bodyPr>
            <a:lstStyle/>
            <a:p>
              <a:r>
                <a:rPr lang="en-IN" sz="900" dirty="0">
                  <a:latin typeface="Montserrat Black" panose="00000A00000000000000" pitchFamily="2" charset="0"/>
                </a:rPr>
                <a:t>Me</a:t>
              </a:r>
            </a:p>
          </p:txBody>
        </p:sp>
        <p:sp>
          <p:nvSpPr>
            <p:cNvPr id="44" name="TextBox 43">
              <a:extLst>
                <a:ext uri="{FF2B5EF4-FFF2-40B4-BE49-F238E27FC236}">
                  <a16:creationId xmlns:a16="http://schemas.microsoft.com/office/drawing/2014/main" id="{E466D872-1EFF-4D3D-917E-A93D5F60AB0A}"/>
                </a:ext>
              </a:extLst>
            </p:cNvPr>
            <p:cNvSpPr txBox="1"/>
            <p:nvPr/>
          </p:nvSpPr>
          <p:spPr>
            <a:xfrm>
              <a:off x="3463925" y="1864011"/>
              <a:ext cx="719587" cy="230832"/>
            </a:xfrm>
            <a:prstGeom prst="rect">
              <a:avLst/>
            </a:prstGeom>
            <a:noFill/>
          </p:spPr>
          <p:txBody>
            <a:bodyPr wrap="square" rtlCol="0">
              <a:spAutoFit/>
            </a:bodyPr>
            <a:lstStyle/>
            <a:p>
              <a:r>
                <a:rPr lang="en-IN" sz="900" dirty="0">
                  <a:latin typeface="Montserrat Black" panose="00000A00000000000000" pitchFamily="2" charset="0"/>
                </a:rPr>
                <a:t>Us</a:t>
              </a:r>
            </a:p>
          </p:txBody>
        </p:sp>
        <p:sp>
          <p:nvSpPr>
            <p:cNvPr id="45" name="TextBox 44">
              <a:extLst>
                <a:ext uri="{FF2B5EF4-FFF2-40B4-BE49-F238E27FC236}">
                  <a16:creationId xmlns:a16="http://schemas.microsoft.com/office/drawing/2014/main" id="{8F134B1B-0CE3-4851-98C6-D637A67E1FE9}"/>
                </a:ext>
              </a:extLst>
            </p:cNvPr>
            <p:cNvSpPr txBox="1"/>
            <p:nvPr/>
          </p:nvSpPr>
          <p:spPr>
            <a:xfrm>
              <a:off x="6575874" y="1864011"/>
              <a:ext cx="719587" cy="230832"/>
            </a:xfrm>
            <a:prstGeom prst="rect">
              <a:avLst/>
            </a:prstGeom>
            <a:noFill/>
          </p:spPr>
          <p:txBody>
            <a:bodyPr wrap="square" rtlCol="0">
              <a:spAutoFit/>
            </a:bodyPr>
            <a:lstStyle/>
            <a:p>
              <a:r>
                <a:rPr lang="en-IN" sz="900" dirty="0">
                  <a:latin typeface="Montserrat Black" panose="00000A00000000000000" pitchFamily="2" charset="0"/>
                </a:rPr>
                <a:t>Them</a:t>
              </a:r>
            </a:p>
          </p:txBody>
        </p:sp>
      </p:grpSp>
      <p:grpSp>
        <p:nvGrpSpPr>
          <p:cNvPr id="6" name="Group 5">
            <a:extLst>
              <a:ext uri="{FF2B5EF4-FFF2-40B4-BE49-F238E27FC236}">
                <a16:creationId xmlns:a16="http://schemas.microsoft.com/office/drawing/2014/main" id="{85490335-2E27-484C-8D47-E5620379FE76}"/>
              </a:ext>
            </a:extLst>
          </p:cNvPr>
          <p:cNvGrpSpPr/>
          <p:nvPr/>
        </p:nvGrpSpPr>
        <p:grpSpPr>
          <a:xfrm>
            <a:off x="351976" y="3996053"/>
            <a:ext cx="7906362" cy="230832"/>
            <a:chOff x="351976" y="4164465"/>
            <a:chExt cx="7906362" cy="230832"/>
          </a:xfrm>
        </p:grpSpPr>
        <p:sp>
          <p:nvSpPr>
            <p:cNvPr id="46" name="TextBox 45">
              <a:extLst>
                <a:ext uri="{FF2B5EF4-FFF2-40B4-BE49-F238E27FC236}">
                  <a16:creationId xmlns:a16="http://schemas.microsoft.com/office/drawing/2014/main" id="{584908B0-4465-4071-B3EE-DEE39653569C}"/>
                </a:ext>
              </a:extLst>
            </p:cNvPr>
            <p:cNvSpPr txBox="1"/>
            <p:nvPr/>
          </p:nvSpPr>
          <p:spPr>
            <a:xfrm>
              <a:off x="351976" y="4164465"/>
              <a:ext cx="719587" cy="230832"/>
            </a:xfrm>
            <a:prstGeom prst="rect">
              <a:avLst/>
            </a:prstGeom>
            <a:noFill/>
          </p:spPr>
          <p:txBody>
            <a:bodyPr wrap="square" rtlCol="0">
              <a:spAutoFit/>
            </a:bodyPr>
            <a:lstStyle/>
            <a:p>
              <a:r>
                <a:rPr lang="en-IN" sz="900" dirty="0">
                  <a:latin typeface="Montserrat Black" panose="00000A00000000000000" pitchFamily="2" charset="0"/>
                </a:rPr>
                <a:t>How?</a:t>
              </a:r>
            </a:p>
          </p:txBody>
        </p:sp>
        <p:sp>
          <p:nvSpPr>
            <p:cNvPr id="47" name="TextBox 46">
              <a:extLst>
                <a:ext uri="{FF2B5EF4-FFF2-40B4-BE49-F238E27FC236}">
                  <a16:creationId xmlns:a16="http://schemas.microsoft.com/office/drawing/2014/main" id="{8CFC2BAE-0497-4515-BBDD-AED4C5D1D670}"/>
                </a:ext>
              </a:extLst>
            </p:cNvPr>
            <p:cNvSpPr txBox="1"/>
            <p:nvPr/>
          </p:nvSpPr>
          <p:spPr>
            <a:xfrm>
              <a:off x="2683934" y="4164465"/>
              <a:ext cx="719587" cy="230832"/>
            </a:xfrm>
            <a:prstGeom prst="rect">
              <a:avLst/>
            </a:prstGeom>
            <a:noFill/>
          </p:spPr>
          <p:txBody>
            <a:bodyPr wrap="square" rtlCol="0">
              <a:spAutoFit/>
            </a:bodyPr>
            <a:lstStyle/>
            <a:p>
              <a:r>
                <a:rPr lang="en-IN" sz="900" dirty="0">
                  <a:latin typeface="Montserrat Black" panose="00000A00000000000000" pitchFamily="2" charset="0"/>
                </a:rPr>
                <a:t>When?</a:t>
              </a:r>
            </a:p>
          </p:txBody>
        </p:sp>
        <p:sp>
          <p:nvSpPr>
            <p:cNvPr id="48" name="TextBox 47">
              <a:extLst>
                <a:ext uri="{FF2B5EF4-FFF2-40B4-BE49-F238E27FC236}">
                  <a16:creationId xmlns:a16="http://schemas.microsoft.com/office/drawing/2014/main" id="{FA907A0B-2D73-404E-854B-7628A8A5039D}"/>
                </a:ext>
              </a:extLst>
            </p:cNvPr>
            <p:cNvSpPr txBox="1"/>
            <p:nvPr/>
          </p:nvSpPr>
          <p:spPr>
            <a:xfrm>
              <a:off x="5010637" y="4164465"/>
              <a:ext cx="1045948" cy="230832"/>
            </a:xfrm>
            <a:prstGeom prst="rect">
              <a:avLst/>
            </a:prstGeom>
            <a:noFill/>
          </p:spPr>
          <p:txBody>
            <a:bodyPr wrap="square" rtlCol="0">
              <a:spAutoFit/>
            </a:bodyPr>
            <a:lstStyle/>
            <a:p>
              <a:r>
                <a:rPr lang="en-IN" sz="900" dirty="0">
                  <a:latin typeface="Montserrat Black" panose="00000A00000000000000" pitchFamily="2" charset="0"/>
                </a:rPr>
                <a:t>How much?</a:t>
              </a:r>
            </a:p>
          </p:txBody>
        </p:sp>
        <p:sp>
          <p:nvSpPr>
            <p:cNvPr id="49" name="TextBox 48">
              <a:extLst>
                <a:ext uri="{FF2B5EF4-FFF2-40B4-BE49-F238E27FC236}">
                  <a16:creationId xmlns:a16="http://schemas.microsoft.com/office/drawing/2014/main" id="{A7FB515F-13E2-40E4-9CC9-FA33CD09080E}"/>
                </a:ext>
              </a:extLst>
            </p:cNvPr>
            <p:cNvSpPr txBox="1"/>
            <p:nvPr/>
          </p:nvSpPr>
          <p:spPr>
            <a:xfrm>
              <a:off x="7337340" y="4164465"/>
              <a:ext cx="920998" cy="230832"/>
            </a:xfrm>
            <a:prstGeom prst="rect">
              <a:avLst/>
            </a:prstGeom>
            <a:noFill/>
          </p:spPr>
          <p:txBody>
            <a:bodyPr wrap="square" rtlCol="0">
              <a:spAutoFit/>
            </a:bodyPr>
            <a:lstStyle/>
            <a:p>
              <a:r>
                <a:rPr lang="en-IN" sz="900" dirty="0">
                  <a:latin typeface="Montserrat Black" panose="00000A00000000000000" pitchFamily="2" charset="0"/>
                </a:rPr>
                <a:t>Measure?</a:t>
              </a:r>
            </a:p>
          </p:txBody>
        </p:sp>
      </p:grpSp>
      <p:sp>
        <p:nvSpPr>
          <p:cNvPr id="54" name="TextBox 53">
            <a:extLst>
              <a:ext uri="{FF2B5EF4-FFF2-40B4-BE49-F238E27FC236}">
                <a16:creationId xmlns:a16="http://schemas.microsoft.com/office/drawing/2014/main" id="{D68F7511-2A11-4DDF-9692-A89847F4B827}"/>
              </a:ext>
            </a:extLst>
          </p:cNvPr>
          <p:cNvSpPr txBox="1"/>
          <p:nvPr/>
        </p:nvSpPr>
        <p:spPr>
          <a:xfrm>
            <a:off x="3463925" y="6603647"/>
            <a:ext cx="6174377" cy="261610"/>
          </a:xfrm>
          <a:prstGeom prst="rect">
            <a:avLst/>
          </a:prstGeom>
          <a:noFill/>
        </p:spPr>
        <p:txBody>
          <a:bodyPr wrap="square" rtlCol="0">
            <a:spAutoFit/>
          </a:bodyPr>
          <a:lstStyle/>
          <a:p>
            <a:pPr algn="r"/>
            <a:r>
              <a:rPr lang="en-IN" sz="1050" dirty="0">
                <a:latin typeface="Montserrat SemiBold" panose="00000700000000000000" pitchFamily="2" charset="0"/>
              </a:rPr>
              <a:t>For more resources, visit: www.pravinshekar.com</a:t>
            </a:r>
          </a:p>
        </p:txBody>
      </p:sp>
    </p:spTree>
    <p:extLst>
      <p:ext uri="{BB962C8B-B14F-4D97-AF65-F5344CB8AC3E}">
        <p14:creationId xmlns:p14="http://schemas.microsoft.com/office/powerpoint/2010/main" val="481598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45A99F9-5931-46D7-9BC5-E96814650FE0}"/>
              </a:ext>
            </a:extLst>
          </p:cNvPr>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2" name="Group 1">
            <a:extLst>
              <a:ext uri="{FF2B5EF4-FFF2-40B4-BE49-F238E27FC236}">
                <a16:creationId xmlns:a16="http://schemas.microsoft.com/office/drawing/2014/main" id="{730BB4E4-D6BF-478F-91CB-1A25DF3E1DE5}"/>
              </a:ext>
            </a:extLst>
          </p:cNvPr>
          <p:cNvGrpSpPr/>
          <p:nvPr/>
        </p:nvGrpSpPr>
        <p:grpSpPr>
          <a:xfrm>
            <a:off x="351976" y="1723265"/>
            <a:ext cx="9202048" cy="2136648"/>
            <a:chOff x="501650" y="1282700"/>
            <a:chExt cx="9202048" cy="2578100"/>
          </a:xfrm>
        </p:grpSpPr>
        <p:sp>
          <p:nvSpPr>
            <p:cNvPr id="4" name="Rectangle: Rounded Corners 3">
              <a:extLst>
                <a:ext uri="{FF2B5EF4-FFF2-40B4-BE49-F238E27FC236}">
                  <a16:creationId xmlns:a16="http://schemas.microsoft.com/office/drawing/2014/main" id="{A4635452-3CB3-48D7-B018-3FA7ED520152}"/>
                </a:ext>
              </a:extLst>
            </p:cNvPr>
            <p:cNvSpPr/>
            <p:nvPr/>
          </p:nvSpPr>
          <p:spPr>
            <a:xfrm>
              <a:off x="501650" y="1282700"/>
              <a:ext cx="2978150" cy="2578100"/>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Rounded Corners 7">
              <a:extLst>
                <a:ext uri="{FF2B5EF4-FFF2-40B4-BE49-F238E27FC236}">
                  <a16:creationId xmlns:a16="http://schemas.microsoft.com/office/drawing/2014/main" id="{A6855490-E100-4EE2-94B1-80EF6B7DC6ED}"/>
                </a:ext>
              </a:extLst>
            </p:cNvPr>
            <p:cNvSpPr/>
            <p:nvPr/>
          </p:nvSpPr>
          <p:spPr>
            <a:xfrm>
              <a:off x="3613599" y="1282700"/>
              <a:ext cx="2978150" cy="2578100"/>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Rounded Corners 8">
              <a:extLst>
                <a:ext uri="{FF2B5EF4-FFF2-40B4-BE49-F238E27FC236}">
                  <a16:creationId xmlns:a16="http://schemas.microsoft.com/office/drawing/2014/main" id="{485A170D-26F0-4A49-8563-CA2909FD27A9}"/>
                </a:ext>
              </a:extLst>
            </p:cNvPr>
            <p:cNvSpPr/>
            <p:nvPr/>
          </p:nvSpPr>
          <p:spPr>
            <a:xfrm>
              <a:off x="6725548" y="1282700"/>
              <a:ext cx="2978150" cy="2578100"/>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 name="Group 2">
            <a:extLst>
              <a:ext uri="{FF2B5EF4-FFF2-40B4-BE49-F238E27FC236}">
                <a16:creationId xmlns:a16="http://schemas.microsoft.com/office/drawing/2014/main" id="{576ABA5B-2C12-44D6-861E-5E400F836A04}"/>
              </a:ext>
            </a:extLst>
          </p:cNvPr>
          <p:cNvGrpSpPr/>
          <p:nvPr/>
        </p:nvGrpSpPr>
        <p:grpSpPr>
          <a:xfrm>
            <a:off x="351976" y="3948377"/>
            <a:ext cx="9202048" cy="2662120"/>
            <a:chOff x="351976" y="4031059"/>
            <a:chExt cx="9218372" cy="2096691"/>
          </a:xfrm>
        </p:grpSpPr>
        <p:sp>
          <p:nvSpPr>
            <p:cNvPr id="11" name="Rectangle: Rounded Corners 10">
              <a:extLst>
                <a:ext uri="{FF2B5EF4-FFF2-40B4-BE49-F238E27FC236}">
                  <a16:creationId xmlns:a16="http://schemas.microsoft.com/office/drawing/2014/main" id="{2B3BAFD5-FCD5-4917-A167-0FBF80354DEE}"/>
                </a:ext>
              </a:extLst>
            </p:cNvPr>
            <p:cNvSpPr/>
            <p:nvPr/>
          </p:nvSpPr>
          <p:spPr>
            <a:xfrm>
              <a:off x="351976" y="4031059"/>
              <a:ext cx="2222750" cy="2096691"/>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Rounded Corners 11">
              <a:extLst>
                <a:ext uri="{FF2B5EF4-FFF2-40B4-BE49-F238E27FC236}">
                  <a16:creationId xmlns:a16="http://schemas.microsoft.com/office/drawing/2014/main" id="{52F2DA79-A77A-44DE-B815-19131F3F16BF}"/>
                </a:ext>
              </a:extLst>
            </p:cNvPr>
            <p:cNvSpPr/>
            <p:nvPr/>
          </p:nvSpPr>
          <p:spPr>
            <a:xfrm>
              <a:off x="2683850" y="4031059"/>
              <a:ext cx="2222750" cy="2096691"/>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Rounded Corners 12">
              <a:extLst>
                <a:ext uri="{FF2B5EF4-FFF2-40B4-BE49-F238E27FC236}">
                  <a16:creationId xmlns:a16="http://schemas.microsoft.com/office/drawing/2014/main" id="{CD83E5E7-F037-412F-AE24-62BFD1F6EB3E}"/>
                </a:ext>
              </a:extLst>
            </p:cNvPr>
            <p:cNvSpPr/>
            <p:nvPr/>
          </p:nvSpPr>
          <p:spPr>
            <a:xfrm>
              <a:off x="5015724" y="4031059"/>
              <a:ext cx="2222750" cy="2096691"/>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Rounded Corners 17">
              <a:extLst>
                <a:ext uri="{FF2B5EF4-FFF2-40B4-BE49-F238E27FC236}">
                  <a16:creationId xmlns:a16="http://schemas.microsoft.com/office/drawing/2014/main" id="{920874AB-BF7D-4778-9AB9-A35293687B42}"/>
                </a:ext>
              </a:extLst>
            </p:cNvPr>
            <p:cNvSpPr/>
            <p:nvPr/>
          </p:nvSpPr>
          <p:spPr>
            <a:xfrm>
              <a:off x="7347598" y="4031059"/>
              <a:ext cx="2222750" cy="2096691"/>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0" name="TextBox 19">
            <a:extLst>
              <a:ext uri="{FF2B5EF4-FFF2-40B4-BE49-F238E27FC236}">
                <a16:creationId xmlns:a16="http://schemas.microsoft.com/office/drawing/2014/main" id="{F0626924-CC0B-46B2-94BB-D1316D32FB04}"/>
              </a:ext>
            </a:extLst>
          </p:cNvPr>
          <p:cNvSpPr txBox="1"/>
          <p:nvPr/>
        </p:nvSpPr>
        <p:spPr>
          <a:xfrm>
            <a:off x="307996" y="303671"/>
            <a:ext cx="4743450" cy="584775"/>
          </a:xfrm>
          <a:prstGeom prst="rect">
            <a:avLst/>
          </a:prstGeom>
          <a:noFill/>
        </p:spPr>
        <p:txBody>
          <a:bodyPr wrap="square" rtlCol="0">
            <a:spAutoFit/>
          </a:bodyPr>
          <a:lstStyle/>
          <a:p>
            <a:r>
              <a:rPr lang="en-IN" sz="3200" dirty="0">
                <a:latin typeface="Anton" panose="00000500000000000000" pitchFamily="2" charset="0"/>
              </a:rPr>
              <a:t>One Page Marketing Plan</a:t>
            </a:r>
          </a:p>
        </p:txBody>
      </p:sp>
      <p:sp>
        <p:nvSpPr>
          <p:cNvPr id="22" name="TextBox 21">
            <a:extLst>
              <a:ext uri="{FF2B5EF4-FFF2-40B4-BE49-F238E27FC236}">
                <a16:creationId xmlns:a16="http://schemas.microsoft.com/office/drawing/2014/main" id="{2AD9C6D2-0809-42CD-91A2-3ACF6526E77E}"/>
              </a:ext>
            </a:extLst>
          </p:cNvPr>
          <p:cNvSpPr txBox="1"/>
          <p:nvPr/>
        </p:nvSpPr>
        <p:spPr>
          <a:xfrm>
            <a:off x="307996" y="79167"/>
            <a:ext cx="4743450" cy="307777"/>
          </a:xfrm>
          <a:prstGeom prst="rect">
            <a:avLst/>
          </a:prstGeom>
          <a:noFill/>
        </p:spPr>
        <p:txBody>
          <a:bodyPr wrap="square" rtlCol="0">
            <a:spAutoFit/>
          </a:bodyPr>
          <a:lstStyle/>
          <a:p>
            <a:r>
              <a:rPr lang="en-IN" sz="1400" dirty="0">
                <a:latin typeface="Anton" panose="00000500000000000000" pitchFamily="2" charset="0"/>
              </a:rPr>
              <a:t>The</a:t>
            </a:r>
          </a:p>
        </p:txBody>
      </p:sp>
      <p:grpSp>
        <p:nvGrpSpPr>
          <p:cNvPr id="21" name="Group 20">
            <a:extLst>
              <a:ext uri="{FF2B5EF4-FFF2-40B4-BE49-F238E27FC236}">
                <a16:creationId xmlns:a16="http://schemas.microsoft.com/office/drawing/2014/main" id="{E00D812D-9685-4D79-9723-FCD8ED7D7642}"/>
              </a:ext>
            </a:extLst>
          </p:cNvPr>
          <p:cNvGrpSpPr/>
          <p:nvPr/>
        </p:nvGrpSpPr>
        <p:grpSpPr>
          <a:xfrm>
            <a:off x="7148796" y="160920"/>
            <a:ext cx="2610709" cy="679206"/>
            <a:chOff x="7177824" y="120874"/>
            <a:chExt cx="2610709" cy="679206"/>
          </a:xfrm>
        </p:grpSpPr>
        <p:grpSp>
          <p:nvGrpSpPr>
            <p:cNvPr id="33" name="Group 32">
              <a:extLst>
                <a:ext uri="{FF2B5EF4-FFF2-40B4-BE49-F238E27FC236}">
                  <a16:creationId xmlns:a16="http://schemas.microsoft.com/office/drawing/2014/main" id="{DCB3634C-692F-4767-8415-AE34F0C9BFB5}"/>
                </a:ext>
              </a:extLst>
            </p:cNvPr>
            <p:cNvGrpSpPr/>
            <p:nvPr/>
          </p:nvGrpSpPr>
          <p:grpSpPr>
            <a:xfrm>
              <a:off x="7800205" y="195495"/>
              <a:ext cx="1988328" cy="541975"/>
              <a:chOff x="3388459" y="4563803"/>
              <a:chExt cx="3787775" cy="470294"/>
            </a:xfrm>
          </p:grpSpPr>
          <p:sp>
            <p:nvSpPr>
              <p:cNvPr id="37" name="TextBox 36">
                <a:extLst>
                  <a:ext uri="{FF2B5EF4-FFF2-40B4-BE49-F238E27FC236}">
                    <a16:creationId xmlns:a16="http://schemas.microsoft.com/office/drawing/2014/main" id="{43B6E06C-F3BF-4993-B718-0EF5B7A02F61}"/>
                  </a:ext>
                </a:extLst>
              </p:cNvPr>
              <p:cNvSpPr txBox="1"/>
              <p:nvPr/>
            </p:nvSpPr>
            <p:spPr>
              <a:xfrm>
                <a:off x="3388459" y="4563803"/>
                <a:ext cx="3787775" cy="320484"/>
              </a:xfrm>
              <a:prstGeom prst="rect">
                <a:avLst/>
              </a:prstGeom>
              <a:noFill/>
            </p:spPr>
            <p:txBody>
              <a:bodyPr wrap="square" rtlCol="0">
                <a:spAutoFit/>
              </a:bodyPr>
              <a:lstStyle/>
              <a:p>
                <a:r>
                  <a:rPr lang="en-IN" dirty="0">
                    <a:latin typeface="Montserrat ExtraBold" panose="00000900000000000000" pitchFamily="2" charset="0"/>
                  </a:rPr>
                  <a:t>Pravin Shekar</a:t>
                </a:r>
              </a:p>
            </p:txBody>
          </p:sp>
          <p:sp>
            <p:nvSpPr>
              <p:cNvPr id="38" name="TextBox 37">
                <a:extLst>
                  <a:ext uri="{FF2B5EF4-FFF2-40B4-BE49-F238E27FC236}">
                    <a16:creationId xmlns:a16="http://schemas.microsoft.com/office/drawing/2014/main" id="{6709E07C-F44B-41C5-9B55-39A6B0AAA5C9}"/>
                  </a:ext>
                </a:extLst>
              </p:cNvPr>
              <p:cNvSpPr txBox="1"/>
              <p:nvPr/>
            </p:nvSpPr>
            <p:spPr>
              <a:xfrm>
                <a:off x="3388459" y="4793734"/>
                <a:ext cx="3787775" cy="240363"/>
              </a:xfrm>
              <a:prstGeom prst="rect">
                <a:avLst/>
              </a:prstGeom>
              <a:noFill/>
            </p:spPr>
            <p:txBody>
              <a:bodyPr wrap="square" rtlCol="0">
                <a:spAutoFit/>
              </a:bodyPr>
              <a:lstStyle/>
              <a:p>
                <a:r>
                  <a:rPr lang="en-IN" sz="1200" dirty="0">
                    <a:latin typeface="Montserrat SemiBold" panose="00000700000000000000" pitchFamily="2" charset="0"/>
                  </a:rPr>
                  <a:t>The Outlier Marketer</a:t>
                </a:r>
              </a:p>
            </p:txBody>
          </p:sp>
        </p:grpSp>
        <p:grpSp>
          <p:nvGrpSpPr>
            <p:cNvPr id="34" name="Group 33">
              <a:extLst>
                <a:ext uri="{FF2B5EF4-FFF2-40B4-BE49-F238E27FC236}">
                  <a16:creationId xmlns:a16="http://schemas.microsoft.com/office/drawing/2014/main" id="{9372965F-C681-47EE-A4B0-69C7111A4F16}"/>
                </a:ext>
              </a:extLst>
            </p:cNvPr>
            <p:cNvGrpSpPr/>
            <p:nvPr/>
          </p:nvGrpSpPr>
          <p:grpSpPr>
            <a:xfrm>
              <a:off x="7177824" y="120874"/>
              <a:ext cx="679206" cy="679206"/>
              <a:chOff x="2044090" y="4393770"/>
              <a:chExt cx="1137260" cy="1137260"/>
            </a:xfrm>
          </p:grpSpPr>
          <p:sp>
            <p:nvSpPr>
              <p:cNvPr id="35" name="Oval 34">
                <a:extLst>
                  <a:ext uri="{FF2B5EF4-FFF2-40B4-BE49-F238E27FC236}">
                    <a16:creationId xmlns:a16="http://schemas.microsoft.com/office/drawing/2014/main" id="{2A598615-E251-44E0-A53C-E395CF2F2A57}"/>
                  </a:ext>
                </a:extLst>
              </p:cNvPr>
              <p:cNvSpPr/>
              <p:nvPr/>
            </p:nvSpPr>
            <p:spPr>
              <a:xfrm>
                <a:off x="2149599" y="4499279"/>
                <a:ext cx="926243" cy="926243"/>
              </a:xfrm>
              <a:prstGeom prst="ellipse">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600"/>
              </a:p>
            </p:txBody>
          </p:sp>
          <p:pic>
            <p:nvPicPr>
              <p:cNvPr id="36" name="Graphic 35">
                <a:extLst>
                  <a:ext uri="{FF2B5EF4-FFF2-40B4-BE49-F238E27FC236}">
                    <a16:creationId xmlns:a16="http://schemas.microsoft.com/office/drawing/2014/main" id="{47872FC2-3FB1-41EC-B791-69E2739C848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44090" y="4393770"/>
                <a:ext cx="1137260" cy="1137260"/>
              </a:xfrm>
              <a:prstGeom prst="rect">
                <a:avLst/>
              </a:prstGeom>
            </p:spPr>
          </p:pic>
        </p:grpSp>
      </p:grpSp>
      <p:sp>
        <p:nvSpPr>
          <p:cNvPr id="40" name="Rectangle 39">
            <a:extLst>
              <a:ext uri="{FF2B5EF4-FFF2-40B4-BE49-F238E27FC236}">
                <a16:creationId xmlns:a16="http://schemas.microsoft.com/office/drawing/2014/main" id="{8677CBF4-FAD5-47D5-AD5D-2964E2503B40}"/>
              </a:ext>
            </a:extLst>
          </p:cNvPr>
          <p:cNvSpPr/>
          <p:nvPr/>
        </p:nvSpPr>
        <p:spPr>
          <a:xfrm>
            <a:off x="351976" y="883138"/>
            <a:ext cx="9202048" cy="761269"/>
          </a:xfrm>
          <a:prstGeom prst="rect">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TextBox 41">
            <a:extLst>
              <a:ext uri="{FF2B5EF4-FFF2-40B4-BE49-F238E27FC236}">
                <a16:creationId xmlns:a16="http://schemas.microsoft.com/office/drawing/2014/main" id="{715FF906-ED84-4F15-814C-A0C1D33BF577}"/>
              </a:ext>
            </a:extLst>
          </p:cNvPr>
          <p:cNvSpPr txBox="1"/>
          <p:nvPr/>
        </p:nvSpPr>
        <p:spPr>
          <a:xfrm>
            <a:off x="351976" y="883138"/>
            <a:ext cx="719587" cy="230832"/>
          </a:xfrm>
          <a:prstGeom prst="rect">
            <a:avLst/>
          </a:prstGeom>
          <a:noFill/>
        </p:spPr>
        <p:txBody>
          <a:bodyPr wrap="square" rtlCol="0">
            <a:spAutoFit/>
          </a:bodyPr>
          <a:lstStyle/>
          <a:p>
            <a:r>
              <a:rPr lang="en-IN" sz="900" dirty="0">
                <a:latin typeface="Montserrat Black" panose="00000A00000000000000" pitchFamily="2" charset="0"/>
              </a:rPr>
              <a:t>Purpose</a:t>
            </a:r>
          </a:p>
        </p:txBody>
      </p:sp>
      <p:grpSp>
        <p:nvGrpSpPr>
          <p:cNvPr id="10" name="Group 9">
            <a:extLst>
              <a:ext uri="{FF2B5EF4-FFF2-40B4-BE49-F238E27FC236}">
                <a16:creationId xmlns:a16="http://schemas.microsoft.com/office/drawing/2014/main" id="{91C20F99-E09B-4CC7-BB71-2E359E10B409}"/>
              </a:ext>
            </a:extLst>
          </p:cNvPr>
          <p:cNvGrpSpPr/>
          <p:nvPr/>
        </p:nvGrpSpPr>
        <p:grpSpPr>
          <a:xfrm>
            <a:off x="351976" y="1732383"/>
            <a:ext cx="6943485" cy="230832"/>
            <a:chOff x="351976" y="1864011"/>
            <a:chExt cx="6943485" cy="230832"/>
          </a:xfrm>
        </p:grpSpPr>
        <p:sp>
          <p:nvSpPr>
            <p:cNvPr id="43" name="TextBox 42">
              <a:extLst>
                <a:ext uri="{FF2B5EF4-FFF2-40B4-BE49-F238E27FC236}">
                  <a16:creationId xmlns:a16="http://schemas.microsoft.com/office/drawing/2014/main" id="{269B448A-831B-427D-BDE6-2609D540644A}"/>
                </a:ext>
              </a:extLst>
            </p:cNvPr>
            <p:cNvSpPr txBox="1"/>
            <p:nvPr/>
          </p:nvSpPr>
          <p:spPr>
            <a:xfrm>
              <a:off x="351976" y="1864011"/>
              <a:ext cx="719587" cy="230832"/>
            </a:xfrm>
            <a:prstGeom prst="rect">
              <a:avLst/>
            </a:prstGeom>
            <a:noFill/>
          </p:spPr>
          <p:txBody>
            <a:bodyPr wrap="square" rtlCol="0">
              <a:spAutoFit/>
            </a:bodyPr>
            <a:lstStyle/>
            <a:p>
              <a:r>
                <a:rPr lang="en-IN" sz="900" dirty="0">
                  <a:latin typeface="Montserrat Black" panose="00000A00000000000000" pitchFamily="2" charset="0"/>
                </a:rPr>
                <a:t>Me</a:t>
              </a:r>
            </a:p>
          </p:txBody>
        </p:sp>
        <p:sp>
          <p:nvSpPr>
            <p:cNvPr id="44" name="TextBox 43">
              <a:extLst>
                <a:ext uri="{FF2B5EF4-FFF2-40B4-BE49-F238E27FC236}">
                  <a16:creationId xmlns:a16="http://schemas.microsoft.com/office/drawing/2014/main" id="{E466D872-1EFF-4D3D-917E-A93D5F60AB0A}"/>
                </a:ext>
              </a:extLst>
            </p:cNvPr>
            <p:cNvSpPr txBox="1"/>
            <p:nvPr/>
          </p:nvSpPr>
          <p:spPr>
            <a:xfrm>
              <a:off x="3463925" y="1864011"/>
              <a:ext cx="719587" cy="230832"/>
            </a:xfrm>
            <a:prstGeom prst="rect">
              <a:avLst/>
            </a:prstGeom>
            <a:noFill/>
          </p:spPr>
          <p:txBody>
            <a:bodyPr wrap="square" rtlCol="0">
              <a:spAutoFit/>
            </a:bodyPr>
            <a:lstStyle/>
            <a:p>
              <a:r>
                <a:rPr lang="en-IN" sz="900" dirty="0">
                  <a:latin typeface="Montserrat Black" panose="00000A00000000000000" pitchFamily="2" charset="0"/>
                </a:rPr>
                <a:t>Us</a:t>
              </a:r>
            </a:p>
          </p:txBody>
        </p:sp>
        <p:sp>
          <p:nvSpPr>
            <p:cNvPr id="45" name="TextBox 44">
              <a:extLst>
                <a:ext uri="{FF2B5EF4-FFF2-40B4-BE49-F238E27FC236}">
                  <a16:creationId xmlns:a16="http://schemas.microsoft.com/office/drawing/2014/main" id="{8F134B1B-0CE3-4851-98C6-D637A67E1FE9}"/>
                </a:ext>
              </a:extLst>
            </p:cNvPr>
            <p:cNvSpPr txBox="1"/>
            <p:nvPr/>
          </p:nvSpPr>
          <p:spPr>
            <a:xfrm>
              <a:off x="6575874" y="1864011"/>
              <a:ext cx="719587" cy="230832"/>
            </a:xfrm>
            <a:prstGeom prst="rect">
              <a:avLst/>
            </a:prstGeom>
            <a:noFill/>
          </p:spPr>
          <p:txBody>
            <a:bodyPr wrap="square" rtlCol="0">
              <a:spAutoFit/>
            </a:bodyPr>
            <a:lstStyle/>
            <a:p>
              <a:r>
                <a:rPr lang="en-IN" sz="900" dirty="0">
                  <a:latin typeface="Montserrat Black" panose="00000A00000000000000" pitchFamily="2" charset="0"/>
                </a:rPr>
                <a:t>Them</a:t>
              </a:r>
            </a:p>
          </p:txBody>
        </p:sp>
      </p:grpSp>
      <p:grpSp>
        <p:nvGrpSpPr>
          <p:cNvPr id="6" name="Group 5">
            <a:extLst>
              <a:ext uri="{FF2B5EF4-FFF2-40B4-BE49-F238E27FC236}">
                <a16:creationId xmlns:a16="http://schemas.microsoft.com/office/drawing/2014/main" id="{85490335-2E27-484C-8D47-E5620379FE76}"/>
              </a:ext>
            </a:extLst>
          </p:cNvPr>
          <p:cNvGrpSpPr/>
          <p:nvPr/>
        </p:nvGrpSpPr>
        <p:grpSpPr>
          <a:xfrm>
            <a:off x="351976" y="3996053"/>
            <a:ext cx="7906362" cy="230832"/>
            <a:chOff x="351976" y="4164465"/>
            <a:chExt cx="7906362" cy="230832"/>
          </a:xfrm>
        </p:grpSpPr>
        <p:sp>
          <p:nvSpPr>
            <p:cNvPr id="46" name="TextBox 45">
              <a:extLst>
                <a:ext uri="{FF2B5EF4-FFF2-40B4-BE49-F238E27FC236}">
                  <a16:creationId xmlns:a16="http://schemas.microsoft.com/office/drawing/2014/main" id="{584908B0-4465-4071-B3EE-DEE39653569C}"/>
                </a:ext>
              </a:extLst>
            </p:cNvPr>
            <p:cNvSpPr txBox="1"/>
            <p:nvPr/>
          </p:nvSpPr>
          <p:spPr>
            <a:xfrm>
              <a:off x="351976" y="4164465"/>
              <a:ext cx="719587" cy="230832"/>
            </a:xfrm>
            <a:prstGeom prst="rect">
              <a:avLst/>
            </a:prstGeom>
            <a:noFill/>
          </p:spPr>
          <p:txBody>
            <a:bodyPr wrap="square" rtlCol="0">
              <a:spAutoFit/>
            </a:bodyPr>
            <a:lstStyle/>
            <a:p>
              <a:r>
                <a:rPr lang="en-IN" sz="900" dirty="0">
                  <a:latin typeface="Montserrat Black" panose="00000A00000000000000" pitchFamily="2" charset="0"/>
                </a:rPr>
                <a:t>How?</a:t>
              </a:r>
            </a:p>
          </p:txBody>
        </p:sp>
        <p:sp>
          <p:nvSpPr>
            <p:cNvPr id="47" name="TextBox 46">
              <a:extLst>
                <a:ext uri="{FF2B5EF4-FFF2-40B4-BE49-F238E27FC236}">
                  <a16:creationId xmlns:a16="http://schemas.microsoft.com/office/drawing/2014/main" id="{8CFC2BAE-0497-4515-BBDD-AED4C5D1D670}"/>
                </a:ext>
              </a:extLst>
            </p:cNvPr>
            <p:cNvSpPr txBox="1"/>
            <p:nvPr/>
          </p:nvSpPr>
          <p:spPr>
            <a:xfrm>
              <a:off x="2683934" y="4164465"/>
              <a:ext cx="719587" cy="230832"/>
            </a:xfrm>
            <a:prstGeom prst="rect">
              <a:avLst/>
            </a:prstGeom>
            <a:noFill/>
          </p:spPr>
          <p:txBody>
            <a:bodyPr wrap="square" rtlCol="0">
              <a:spAutoFit/>
            </a:bodyPr>
            <a:lstStyle/>
            <a:p>
              <a:r>
                <a:rPr lang="en-IN" sz="900" dirty="0">
                  <a:latin typeface="Montserrat Black" panose="00000A00000000000000" pitchFamily="2" charset="0"/>
                </a:rPr>
                <a:t>When?</a:t>
              </a:r>
            </a:p>
          </p:txBody>
        </p:sp>
        <p:sp>
          <p:nvSpPr>
            <p:cNvPr id="48" name="TextBox 47">
              <a:extLst>
                <a:ext uri="{FF2B5EF4-FFF2-40B4-BE49-F238E27FC236}">
                  <a16:creationId xmlns:a16="http://schemas.microsoft.com/office/drawing/2014/main" id="{FA907A0B-2D73-404E-854B-7628A8A5039D}"/>
                </a:ext>
              </a:extLst>
            </p:cNvPr>
            <p:cNvSpPr txBox="1"/>
            <p:nvPr/>
          </p:nvSpPr>
          <p:spPr>
            <a:xfrm>
              <a:off x="5010637" y="4164465"/>
              <a:ext cx="1045948" cy="230832"/>
            </a:xfrm>
            <a:prstGeom prst="rect">
              <a:avLst/>
            </a:prstGeom>
            <a:noFill/>
          </p:spPr>
          <p:txBody>
            <a:bodyPr wrap="square" rtlCol="0">
              <a:spAutoFit/>
            </a:bodyPr>
            <a:lstStyle/>
            <a:p>
              <a:r>
                <a:rPr lang="en-IN" sz="900" dirty="0">
                  <a:latin typeface="Montserrat Black" panose="00000A00000000000000" pitchFamily="2" charset="0"/>
                </a:rPr>
                <a:t>How much?</a:t>
              </a:r>
            </a:p>
          </p:txBody>
        </p:sp>
        <p:sp>
          <p:nvSpPr>
            <p:cNvPr id="49" name="TextBox 48">
              <a:extLst>
                <a:ext uri="{FF2B5EF4-FFF2-40B4-BE49-F238E27FC236}">
                  <a16:creationId xmlns:a16="http://schemas.microsoft.com/office/drawing/2014/main" id="{A7FB515F-13E2-40E4-9CC9-FA33CD09080E}"/>
                </a:ext>
              </a:extLst>
            </p:cNvPr>
            <p:cNvSpPr txBox="1"/>
            <p:nvPr/>
          </p:nvSpPr>
          <p:spPr>
            <a:xfrm>
              <a:off x="7337340" y="4164465"/>
              <a:ext cx="920998" cy="230832"/>
            </a:xfrm>
            <a:prstGeom prst="rect">
              <a:avLst/>
            </a:prstGeom>
            <a:noFill/>
          </p:spPr>
          <p:txBody>
            <a:bodyPr wrap="square" rtlCol="0">
              <a:spAutoFit/>
            </a:bodyPr>
            <a:lstStyle/>
            <a:p>
              <a:r>
                <a:rPr lang="en-IN" sz="900" dirty="0">
                  <a:latin typeface="Montserrat Black" panose="00000A00000000000000" pitchFamily="2" charset="0"/>
                </a:rPr>
                <a:t>Measure?</a:t>
              </a:r>
            </a:p>
          </p:txBody>
        </p:sp>
      </p:grpSp>
      <p:sp>
        <p:nvSpPr>
          <p:cNvPr id="5" name="TextBox 4">
            <a:extLst>
              <a:ext uri="{FF2B5EF4-FFF2-40B4-BE49-F238E27FC236}">
                <a16:creationId xmlns:a16="http://schemas.microsoft.com/office/drawing/2014/main" id="{B141C9FF-CAA7-4C19-8412-733FD4451E2B}"/>
              </a:ext>
            </a:extLst>
          </p:cNvPr>
          <p:cNvSpPr txBox="1"/>
          <p:nvPr/>
        </p:nvSpPr>
        <p:spPr>
          <a:xfrm>
            <a:off x="446690" y="1130049"/>
            <a:ext cx="8981089" cy="461665"/>
          </a:xfrm>
          <a:prstGeom prst="rect">
            <a:avLst/>
          </a:prstGeom>
          <a:noFill/>
        </p:spPr>
        <p:txBody>
          <a:bodyPr wrap="square" rtlCol="0">
            <a:spAutoFit/>
          </a:bodyPr>
          <a:lstStyle/>
          <a:p>
            <a:r>
              <a:rPr lang="en-GB" sz="1200" b="1" dirty="0">
                <a:solidFill>
                  <a:srgbClr val="000000"/>
                </a:solidFill>
                <a:effectLst/>
                <a:latin typeface="Segoe Print" panose="02000600000000000000" pitchFamily="2" charset="0"/>
                <a:ea typeface="Pacifico" panose="02000000000000000000" pitchFamily="2" charset="0"/>
                <a:cs typeface="Gandhi Serif"/>
              </a:rPr>
              <a:t>I am a </a:t>
            </a:r>
            <a:r>
              <a:rPr lang="en-GB" sz="1200" b="1" dirty="0" err="1">
                <a:solidFill>
                  <a:srgbClr val="000000"/>
                </a:solidFill>
                <a:effectLst/>
                <a:latin typeface="Segoe Print" panose="02000600000000000000" pitchFamily="2" charset="0"/>
                <a:ea typeface="Pacifico" panose="02000000000000000000" pitchFamily="2" charset="0"/>
                <a:cs typeface="Gandhi Serif"/>
              </a:rPr>
              <a:t>startup</a:t>
            </a:r>
            <a:r>
              <a:rPr lang="en-GB" sz="1200" b="1" dirty="0">
                <a:solidFill>
                  <a:srgbClr val="000000"/>
                </a:solidFill>
                <a:effectLst/>
                <a:latin typeface="Segoe Print" panose="02000600000000000000" pitchFamily="2" charset="0"/>
                <a:ea typeface="Pacifico" panose="02000000000000000000" pitchFamily="2" charset="0"/>
                <a:cs typeface="Gandhi Serif"/>
              </a:rPr>
              <a:t>, and I need to establish a subscription business with a consistent, predictable revenue stream. </a:t>
            </a:r>
          </a:p>
          <a:p>
            <a:r>
              <a:rPr lang="en-GB" sz="1200" b="1" dirty="0">
                <a:solidFill>
                  <a:srgbClr val="000000"/>
                </a:solidFill>
                <a:effectLst/>
                <a:latin typeface="Segoe Print" panose="02000600000000000000" pitchFamily="2" charset="0"/>
                <a:ea typeface="Pacifico" panose="02000000000000000000" pitchFamily="2" charset="0"/>
                <a:cs typeface="Gandhi Serif"/>
              </a:rPr>
              <a:t>I am a boot-strapped entrepreneur, and I need to reinvest my profits for growth. </a:t>
            </a:r>
            <a:endParaRPr lang="en-IN" sz="1200" b="1" dirty="0">
              <a:latin typeface="Segoe Print" panose="02000600000000000000" pitchFamily="2" charset="0"/>
              <a:ea typeface="Pacifico" panose="02000000000000000000" pitchFamily="2" charset="0"/>
            </a:endParaRPr>
          </a:p>
        </p:txBody>
      </p:sp>
      <p:sp>
        <p:nvSpPr>
          <p:cNvPr id="32" name="TextBox 31">
            <a:extLst>
              <a:ext uri="{FF2B5EF4-FFF2-40B4-BE49-F238E27FC236}">
                <a16:creationId xmlns:a16="http://schemas.microsoft.com/office/drawing/2014/main" id="{E3B6C7E3-9FC8-4364-AB83-5546A7AC516A}"/>
              </a:ext>
            </a:extLst>
          </p:cNvPr>
          <p:cNvSpPr txBox="1"/>
          <p:nvPr/>
        </p:nvSpPr>
        <p:spPr>
          <a:xfrm>
            <a:off x="423756" y="1954329"/>
            <a:ext cx="2855472" cy="830997"/>
          </a:xfrm>
          <a:prstGeom prst="rect">
            <a:avLst/>
          </a:prstGeom>
          <a:noFill/>
        </p:spPr>
        <p:txBody>
          <a:bodyPr wrap="square" rtlCol="0">
            <a:spAutoFit/>
          </a:bodyPr>
          <a:lstStyle/>
          <a:p>
            <a:r>
              <a:rPr lang="en-GB" sz="1200" b="1" dirty="0">
                <a:solidFill>
                  <a:srgbClr val="000000"/>
                </a:solidFill>
                <a:effectLst/>
                <a:latin typeface="Segoe Print" panose="02000600000000000000" pitchFamily="2" charset="0"/>
                <a:ea typeface="Pacifico" panose="02000000000000000000" pitchFamily="2" charset="0"/>
                <a:cs typeface="Gandhi Serif"/>
              </a:rPr>
              <a:t>A small team of ten. Each member is a Jack of all trades, handling production, customer support and a bit of marketing. </a:t>
            </a:r>
            <a:endParaRPr lang="en-IN" sz="1200" b="1" dirty="0">
              <a:latin typeface="Segoe Print" panose="02000600000000000000" pitchFamily="2" charset="0"/>
              <a:ea typeface="Pacifico" panose="02000000000000000000" pitchFamily="2" charset="0"/>
            </a:endParaRPr>
          </a:p>
        </p:txBody>
      </p:sp>
      <p:sp>
        <p:nvSpPr>
          <p:cNvPr id="39" name="TextBox 38">
            <a:extLst>
              <a:ext uri="{FF2B5EF4-FFF2-40B4-BE49-F238E27FC236}">
                <a16:creationId xmlns:a16="http://schemas.microsoft.com/office/drawing/2014/main" id="{AE7C7212-9F50-41A4-A16F-E044E23A9B33}"/>
              </a:ext>
            </a:extLst>
          </p:cNvPr>
          <p:cNvSpPr txBox="1"/>
          <p:nvPr/>
        </p:nvSpPr>
        <p:spPr>
          <a:xfrm>
            <a:off x="3530351" y="1974167"/>
            <a:ext cx="2855472" cy="1200329"/>
          </a:xfrm>
          <a:prstGeom prst="rect">
            <a:avLst/>
          </a:prstGeom>
          <a:noFill/>
        </p:spPr>
        <p:txBody>
          <a:bodyPr wrap="square" rtlCol="0">
            <a:spAutoFit/>
          </a:bodyPr>
          <a:lstStyle/>
          <a:p>
            <a:r>
              <a:rPr lang="en-GB" sz="1200" b="1" dirty="0">
                <a:solidFill>
                  <a:srgbClr val="000000"/>
                </a:solidFill>
                <a:effectLst/>
                <a:latin typeface="Segoe Print" panose="02000600000000000000" pitchFamily="2" charset="0"/>
                <a:ea typeface="Pacifico" panose="02000000000000000000" pitchFamily="2" charset="0"/>
                <a:cs typeface="Gandhi Serif"/>
              </a:rPr>
              <a:t>I have my raw material suppliers and my distribution partners. We have two social media influencers, who like our product and write about it. Machinery, packaging, logistics are all in the works. </a:t>
            </a:r>
            <a:endParaRPr lang="en-IN" sz="1200" b="1" dirty="0">
              <a:latin typeface="Segoe Print" panose="02000600000000000000" pitchFamily="2" charset="0"/>
              <a:ea typeface="Pacifico" panose="02000000000000000000" pitchFamily="2" charset="0"/>
            </a:endParaRPr>
          </a:p>
        </p:txBody>
      </p:sp>
      <p:sp>
        <p:nvSpPr>
          <p:cNvPr id="41" name="TextBox 40">
            <a:extLst>
              <a:ext uri="{FF2B5EF4-FFF2-40B4-BE49-F238E27FC236}">
                <a16:creationId xmlns:a16="http://schemas.microsoft.com/office/drawing/2014/main" id="{5E06F4BF-6F7C-4320-82F9-93091A5CB6C5}"/>
              </a:ext>
            </a:extLst>
          </p:cNvPr>
          <p:cNvSpPr txBox="1"/>
          <p:nvPr/>
        </p:nvSpPr>
        <p:spPr>
          <a:xfrm>
            <a:off x="6637213" y="1954329"/>
            <a:ext cx="2855472" cy="1754326"/>
          </a:xfrm>
          <a:prstGeom prst="rect">
            <a:avLst/>
          </a:prstGeom>
          <a:noFill/>
        </p:spPr>
        <p:txBody>
          <a:bodyPr wrap="square" rtlCol="0">
            <a:spAutoFit/>
          </a:bodyPr>
          <a:lstStyle/>
          <a:p>
            <a:r>
              <a:rPr lang="en-GB" sz="1200" b="1" dirty="0">
                <a:solidFill>
                  <a:srgbClr val="000000"/>
                </a:solidFill>
                <a:effectLst/>
                <a:latin typeface="Segoe Print" panose="02000600000000000000" pitchFamily="2" charset="0"/>
                <a:ea typeface="Pacifico" panose="02000000000000000000" pitchFamily="2" charset="0"/>
                <a:cs typeface="Gandhi Serif"/>
              </a:rPr>
              <a:t>Given the perishable nature of our product, we operate only in Chennai. We are growing, though, as the demand is increasing. </a:t>
            </a:r>
          </a:p>
          <a:p>
            <a:r>
              <a:rPr lang="en-GB" sz="1200" b="1" dirty="0">
                <a:solidFill>
                  <a:srgbClr val="000000"/>
                </a:solidFill>
                <a:effectLst/>
                <a:latin typeface="Segoe Print" panose="02000600000000000000" pitchFamily="2" charset="0"/>
                <a:ea typeface="Pacifico" panose="02000000000000000000" pitchFamily="2" charset="0"/>
                <a:cs typeface="Gandhi Serif"/>
              </a:rPr>
              <a:t>With better packaging and logistics, we can deliver in other cities, too. Fools Rush In. </a:t>
            </a:r>
          </a:p>
          <a:p>
            <a:r>
              <a:rPr lang="en-GB" sz="1200" b="1" dirty="0">
                <a:solidFill>
                  <a:srgbClr val="000000"/>
                </a:solidFill>
                <a:effectLst/>
                <a:latin typeface="Segoe Print" panose="02000600000000000000" pitchFamily="2" charset="0"/>
                <a:ea typeface="Pacifico" panose="02000000000000000000" pitchFamily="2" charset="0"/>
                <a:cs typeface="Gandhi Serif"/>
              </a:rPr>
              <a:t>What About You?  </a:t>
            </a:r>
          </a:p>
          <a:p>
            <a:endParaRPr lang="en-IN" sz="1200" b="1" dirty="0">
              <a:latin typeface="Segoe Print" panose="02000600000000000000" pitchFamily="2" charset="0"/>
              <a:ea typeface="Pacifico" panose="02000000000000000000" pitchFamily="2" charset="0"/>
            </a:endParaRPr>
          </a:p>
        </p:txBody>
      </p:sp>
      <p:sp>
        <p:nvSpPr>
          <p:cNvPr id="50" name="TextBox 49">
            <a:extLst>
              <a:ext uri="{FF2B5EF4-FFF2-40B4-BE49-F238E27FC236}">
                <a16:creationId xmlns:a16="http://schemas.microsoft.com/office/drawing/2014/main" id="{4DC34AC2-62AD-428B-BEB8-E7C057A732C4}"/>
              </a:ext>
            </a:extLst>
          </p:cNvPr>
          <p:cNvSpPr txBox="1"/>
          <p:nvPr/>
        </p:nvSpPr>
        <p:spPr>
          <a:xfrm>
            <a:off x="392065" y="4194296"/>
            <a:ext cx="2138976" cy="2462213"/>
          </a:xfrm>
          <a:prstGeom prst="rect">
            <a:avLst/>
          </a:prstGeom>
          <a:noFill/>
        </p:spPr>
        <p:txBody>
          <a:bodyPr wrap="square" rtlCol="0">
            <a:spAutoFit/>
          </a:bodyPr>
          <a:lstStyle/>
          <a:p>
            <a:r>
              <a:rPr lang="en-GB" sz="1100" b="1" dirty="0">
                <a:solidFill>
                  <a:srgbClr val="000000"/>
                </a:solidFill>
                <a:effectLst/>
                <a:latin typeface="Segoe Print" panose="02000600000000000000" pitchFamily="2" charset="0"/>
                <a:ea typeface="Pacifico" panose="02000000000000000000" pitchFamily="2" charset="0"/>
                <a:cs typeface="Gandhi Serif"/>
              </a:rPr>
              <a:t>Right now, we need more people to know about our product. So we need to communicate our value proposition, the fact that it is an entirely vegetarian product line. We need to get through to the people who need to first know about us and then try our products. As regards our </a:t>
            </a:r>
            <a:r>
              <a:rPr lang="en-GB" sz="1100" b="1" dirty="0" err="1">
                <a:solidFill>
                  <a:srgbClr val="000000"/>
                </a:solidFill>
                <a:effectLst/>
                <a:latin typeface="Segoe Print" panose="02000600000000000000" pitchFamily="2" charset="0"/>
                <a:ea typeface="Pacifico" panose="02000000000000000000" pitchFamily="2" charset="0"/>
                <a:cs typeface="Gandhi Serif"/>
              </a:rPr>
              <a:t>defense</a:t>
            </a:r>
            <a:r>
              <a:rPr lang="en-GB" sz="1100" b="1" dirty="0">
                <a:solidFill>
                  <a:srgbClr val="000000"/>
                </a:solidFill>
                <a:effectLst/>
                <a:latin typeface="Segoe Print" panose="02000600000000000000" pitchFamily="2" charset="0"/>
                <a:ea typeface="Pacifico" panose="02000000000000000000" pitchFamily="2" charset="0"/>
                <a:cs typeface="Gandhi Serif"/>
              </a:rPr>
              <a:t>, we are still building our market share. What’s there to defend? </a:t>
            </a:r>
          </a:p>
        </p:txBody>
      </p:sp>
      <p:sp>
        <p:nvSpPr>
          <p:cNvPr id="51" name="TextBox 50">
            <a:extLst>
              <a:ext uri="{FF2B5EF4-FFF2-40B4-BE49-F238E27FC236}">
                <a16:creationId xmlns:a16="http://schemas.microsoft.com/office/drawing/2014/main" id="{64571D9E-5905-474F-AF95-F6CA235659F2}"/>
              </a:ext>
            </a:extLst>
          </p:cNvPr>
          <p:cNvSpPr txBox="1"/>
          <p:nvPr/>
        </p:nvSpPr>
        <p:spPr>
          <a:xfrm>
            <a:off x="2716956" y="4194296"/>
            <a:ext cx="2138976" cy="600164"/>
          </a:xfrm>
          <a:prstGeom prst="rect">
            <a:avLst/>
          </a:prstGeom>
          <a:noFill/>
        </p:spPr>
        <p:txBody>
          <a:bodyPr wrap="square" rtlCol="0">
            <a:spAutoFit/>
          </a:bodyPr>
          <a:lstStyle/>
          <a:p>
            <a:r>
              <a:rPr lang="en-GB" sz="1100" b="1" dirty="0">
                <a:solidFill>
                  <a:srgbClr val="000000"/>
                </a:solidFill>
                <a:effectLst/>
                <a:latin typeface="Segoe Print" panose="02000600000000000000" pitchFamily="2" charset="0"/>
                <a:ea typeface="Pacifico" panose="02000000000000000000" pitchFamily="2" charset="0"/>
                <a:cs typeface="Gandhi Serif"/>
              </a:rPr>
              <a:t>In one year, we need to have at least 250 subscriptions. </a:t>
            </a:r>
          </a:p>
        </p:txBody>
      </p:sp>
      <p:sp>
        <p:nvSpPr>
          <p:cNvPr id="52" name="TextBox 51">
            <a:extLst>
              <a:ext uri="{FF2B5EF4-FFF2-40B4-BE49-F238E27FC236}">
                <a16:creationId xmlns:a16="http://schemas.microsoft.com/office/drawing/2014/main" id="{92BD7091-2C73-43B4-A4EC-35A44FFDA130}"/>
              </a:ext>
            </a:extLst>
          </p:cNvPr>
          <p:cNvSpPr txBox="1"/>
          <p:nvPr/>
        </p:nvSpPr>
        <p:spPr>
          <a:xfrm>
            <a:off x="5047102" y="4194296"/>
            <a:ext cx="2138976" cy="769441"/>
          </a:xfrm>
          <a:prstGeom prst="rect">
            <a:avLst/>
          </a:prstGeom>
          <a:noFill/>
        </p:spPr>
        <p:txBody>
          <a:bodyPr wrap="square" rtlCol="0">
            <a:spAutoFit/>
          </a:bodyPr>
          <a:lstStyle/>
          <a:p>
            <a:r>
              <a:rPr lang="en-GB" sz="1100" b="1" dirty="0">
                <a:solidFill>
                  <a:srgbClr val="000000"/>
                </a:solidFill>
                <a:effectLst/>
                <a:latin typeface="Segoe Print" panose="02000600000000000000" pitchFamily="2" charset="0"/>
                <a:ea typeface="Pacifico" panose="02000000000000000000" pitchFamily="2" charset="0"/>
                <a:cs typeface="Gandhi Serif"/>
              </a:rPr>
              <a:t>I am investing my own money. So every rupee needs to stretch to the limit. </a:t>
            </a:r>
          </a:p>
        </p:txBody>
      </p:sp>
      <p:sp>
        <p:nvSpPr>
          <p:cNvPr id="53" name="TextBox 52">
            <a:extLst>
              <a:ext uri="{FF2B5EF4-FFF2-40B4-BE49-F238E27FC236}">
                <a16:creationId xmlns:a16="http://schemas.microsoft.com/office/drawing/2014/main" id="{C9F64B6E-ECBD-4388-A964-B995B06E611A}"/>
              </a:ext>
            </a:extLst>
          </p:cNvPr>
          <p:cNvSpPr txBox="1"/>
          <p:nvPr/>
        </p:nvSpPr>
        <p:spPr>
          <a:xfrm>
            <a:off x="7371994" y="4194296"/>
            <a:ext cx="2138976" cy="430887"/>
          </a:xfrm>
          <a:prstGeom prst="rect">
            <a:avLst/>
          </a:prstGeom>
          <a:noFill/>
        </p:spPr>
        <p:txBody>
          <a:bodyPr wrap="square" rtlCol="0">
            <a:spAutoFit/>
          </a:bodyPr>
          <a:lstStyle/>
          <a:p>
            <a:r>
              <a:rPr lang="en-GB" sz="1100" b="1" dirty="0">
                <a:solidFill>
                  <a:srgbClr val="000000"/>
                </a:solidFill>
                <a:effectLst/>
                <a:latin typeface="Segoe Print" panose="02000600000000000000" pitchFamily="2" charset="0"/>
                <a:ea typeface="Pacifico" panose="02000000000000000000" pitchFamily="2" charset="0"/>
                <a:cs typeface="Gandhi Serif"/>
              </a:rPr>
              <a:t>By the number of subscriptions.</a:t>
            </a:r>
          </a:p>
        </p:txBody>
      </p:sp>
      <p:sp>
        <p:nvSpPr>
          <p:cNvPr id="54" name="TextBox 53">
            <a:extLst>
              <a:ext uri="{FF2B5EF4-FFF2-40B4-BE49-F238E27FC236}">
                <a16:creationId xmlns:a16="http://schemas.microsoft.com/office/drawing/2014/main" id="{D68F7511-2A11-4DDF-9692-A89847F4B827}"/>
              </a:ext>
            </a:extLst>
          </p:cNvPr>
          <p:cNvSpPr txBox="1"/>
          <p:nvPr/>
        </p:nvSpPr>
        <p:spPr>
          <a:xfrm>
            <a:off x="3463925" y="6603647"/>
            <a:ext cx="6174377" cy="261610"/>
          </a:xfrm>
          <a:prstGeom prst="rect">
            <a:avLst/>
          </a:prstGeom>
          <a:noFill/>
        </p:spPr>
        <p:txBody>
          <a:bodyPr wrap="square" rtlCol="0">
            <a:spAutoFit/>
          </a:bodyPr>
          <a:lstStyle/>
          <a:p>
            <a:pPr algn="r"/>
            <a:r>
              <a:rPr lang="en-IN" sz="1050" dirty="0">
                <a:solidFill>
                  <a:schemeClr val="bg1"/>
                </a:solidFill>
                <a:latin typeface="Montserrat SemiBold" panose="00000700000000000000" pitchFamily="2" charset="0"/>
              </a:rPr>
              <a:t>For more resources, visit: </a:t>
            </a:r>
            <a:r>
              <a:rPr lang="en-IN" sz="1050" dirty="0">
                <a:solidFill>
                  <a:srgbClr val="FED620"/>
                </a:solidFill>
                <a:latin typeface="Montserrat SemiBold" panose="00000700000000000000" pitchFamily="2" charset="0"/>
              </a:rPr>
              <a:t>www.pravinshekar.com</a:t>
            </a:r>
          </a:p>
        </p:txBody>
      </p:sp>
    </p:spTree>
    <p:extLst>
      <p:ext uri="{BB962C8B-B14F-4D97-AF65-F5344CB8AC3E}">
        <p14:creationId xmlns:p14="http://schemas.microsoft.com/office/powerpoint/2010/main" val="623372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45A99F9-5931-46D7-9BC5-E96814650FE0}"/>
              </a:ext>
            </a:extLst>
          </p:cNvPr>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2" name="Group 1">
            <a:extLst>
              <a:ext uri="{FF2B5EF4-FFF2-40B4-BE49-F238E27FC236}">
                <a16:creationId xmlns:a16="http://schemas.microsoft.com/office/drawing/2014/main" id="{730BB4E4-D6BF-478F-91CB-1A25DF3E1DE5}"/>
              </a:ext>
            </a:extLst>
          </p:cNvPr>
          <p:cNvGrpSpPr/>
          <p:nvPr/>
        </p:nvGrpSpPr>
        <p:grpSpPr>
          <a:xfrm>
            <a:off x="351976" y="1723265"/>
            <a:ext cx="9202048" cy="2136648"/>
            <a:chOff x="501650" y="1282700"/>
            <a:chExt cx="9202048" cy="2578100"/>
          </a:xfrm>
        </p:grpSpPr>
        <p:sp>
          <p:nvSpPr>
            <p:cNvPr id="4" name="Rectangle: Rounded Corners 3">
              <a:extLst>
                <a:ext uri="{FF2B5EF4-FFF2-40B4-BE49-F238E27FC236}">
                  <a16:creationId xmlns:a16="http://schemas.microsoft.com/office/drawing/2014/main" id="{A4635452-3CB3-48D7-B018-3FA7ED520152}"/>
                </a:ext>
              </a:extLst>
            </p:cNvPr>
            <p:cNvSpPr/>
            <p:nvPr/>
          </p:nvSpPr>
          <p:spPr>
            <a:xfrm>
              <a:off x="501650" y="1282700"/>
              <a:ext cx="2978150" cy="2578100"/>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Rounded Corners 7">
              <a:extLst>
                <a:ext uri="{FF2B5EF4-FFF2-40B4-BE49-F238E27FC236}">
                  <a16:creationId xmlns:a16="http://schemas.microsoft.com/office/drawing/2014/main" id="{A6855490-E100-4EE2-94B1-80EF6B7DC6ED}"/>
                </a:ext>
              </a:extLst>
            </p:cNvPr>
            <p:cNvSpPr/>
            <p:nvPr/>
          </p:nvSpPr>
          <p:spPr>
            <a:xfrm>
              <a:off x="3613599" y="1282700"/>
              <a:ext cx="2978150" cy="2578100"/>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Rounded Corners 8">
              <a:extLst>
                <a:ext uri="{FF2B5EF4-FFF2-40B4-BE49-F238E27FC236}">
                  <a16:creationId xmlns:a16="http://schemas.microsoft.com/office/drawing/2014/main" id="{485A170D-26F0-4A49-8563-CA2909FD27A9}"/>
                </a:ext>
              </a:extLst>
            </p:cNvPr>
            <p:cNvSpPr/>
            <p:nvPr/>
          </p:nvSpPr>
          <p:spPr>
            <a:xfrm>
              <a:off x="6725548" y="1282700"/>
              <a:ext cx="2978150" cy="2578100"/>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 name="Group 2">
            <a:extLst>
              <a:ext uri="{FF2B5EF4-FFF2-40B4-BE49-F238E27FC236}">
                <a16:creationId xmlns:a16="http://schemas.microsoft.com/office/drawing/2014/main" id="{576ABA5B-2C12-44D6-861E-5E400F836A04}"/>
              </a:ext>
            </a:extLst>
          </p:cNvPr>
          <p:cNvGrpSpPr/>
          <p:nvPr/>
        </p:nvGrpSpPr>
        <p:grpSpPr>
          <a:xfrm>
            <a:off x="351976" y="3948377"/>
            <a:ext cx="9202048" cy="2662120"/>
            <a:chOff x="351976" y="4031059"/>
            <a:chExt cx="9218372" cy="2096691"/>
          </a:xfrm>
        </p:grpSpPr>
        <p:sp>
          <p:nvSpPr>
            <p:cNvPr id="11" name="Rectangle: Rounded Corners 10">
              <a:extLst>
                <a:ext uri="{FF2B5EF4-FFF2-40B4-BE49-F238E27FC236}">
                  <a16:creationId xmlns:a16="http://schemas.microsoft.com/office/drawing/2014/main" id="{2B3BAFD5-FCD5-4917-A167-0FBF80354DEE}"/>
                </a:ext>
              </a:extLst>
            </p:cNvPr>
            <p:cNvSpPr/>
            <p:nvPr/>
          </p:nvSpPr>
          <p:spPr>
            <a:xfrm>
              <a:off x="351976" y="4031059"/>
              <a:ext cx="2222750" cy="2096691"/>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Rounded Corners 11">
              <a:extLst>
                <a:ext uri="{FF2B5EF4-FFF2-40B4-BE49-F238E27FC236}">
                  <a16:creationId xmlns:a16="http://schemas.microsoft.com/office/drawing/2014/main" id="{52F2DA79-A77A-44DE-B815-19131F3F16BF}"/>
                </a:ext>
              </a:extLst>
            </p:cNvPr>
            <p:cNvSpPr/>
            <p:nvPr/>
          </p:nvSpPr>
          <p:spPr>
            <a:xfrm>
              <a:off x="2683850" y="4031059"/>
              <a:ext cx="2222750" cy="2096691"/>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Rounded Corners 12">
              <a:extLst>
                <a:ext uri="{FF2B5EF4-FFF2-40B4-BE49-F238E27FC236}">
                  <a16:creationId xmlns:a16="http://schemas.microsoft.com/office/drawing/2014/main" id="{CD83E5E7-F037-412F-AE24-62BFD1F6EB3E}"/>
                </a:ext>
              </a:extLst>
            </p:cNvPr>
            <p:cNvSpPr/>
            <p:nvPr/>
          </p:nvSpPr>
          <p:spPr>
            <a:xfrm>
              <a:off x="5015724" y="4031059"/>
              <a:ext cx="2222750" cy="2096691"/>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Rounded Corners 17">
              <a:extLst>
                <a:ext uri="{FF2B5EF4-FFF2-40B4-BE49-F238E27FC236}">
                  <a16:creationId xmlns:a16="http://schemas.microsoft.com/office/drawing/2014/main" id="{920874AB-BF7D-4778-9AB9-A35293687B42}"/>
                </a:ext>
              </a:extLst>
            </p:cNvPr>
            <p:cNvSpPr/>
            <p:nvPr/>
          </p:nvSpPr>
          <p:spPr>
            <a:xfrm>
              <a:off x="7347598" y="4031059"/>
              <a:ext cx="2222750" cy="2096691"/>
            </a:xfrm>
            <a:prstGeom prst="roundRect">
              <a:avLst>
                <a:gd name="adj" fmla="val 0"/>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0" name="TextBox 19">
            <a:extLst>
              <a:ext uri="{FF2B5EF4-FFF2-40B4-BE49-F238E27FC236}">
                <a16:creationId xmlns:a16="http://schemas.microsoft.com/office/drawing/2014/main" id="{F0626924-CC0B-46B2-94BB-D1316D32FB04}"/>
              </a:ext>
            </a:extLst>
          </p:cNvPr>
          <p:cNvSpPr txBox="1"/>
          <p:nvPr/>
        </p:nvSpPr>
        <p:spPr>
          <a:xfrm>
            <a:off x="307996" y="303671"/>
            <a:ext cx="4743450" cy="584775"/>
          </a:xfrm>
          <a:prstGeom prst="rect">
            <a:avLst/>
          </a:prstGeom>
          <a:noFill/>
        </p:spPr>
        <p:txBody>
          <a:bodyPr wrap="square" rtlCol="0">
            <a:spAutoFit/>
          </a:bodyPr>
          <a:lstStyle/>
          <a:p>
            <a:r>
              <a:rPr lang="en-IN" sz="3200" dirty="0">
                <a:latin typeface="Anton" panose="00000500000000000000" pitchFamily="2" charset="0"/>
              </a:rPr>
              <a:t>One Page Marketing Plan</a:t>
            </a:r>
          </a:p>
        </p:txBody>
      </p:sp>
      <p:sp>
        <p:nvSpPr>
          <p:cNvPr id="22" name="TextBox 21">
            <a:extLst>
              <a:ext uri="{FF2B5EF4-FFF2-40B4-BE49-F238E27FC236}">
                <a16:creationId xmlns:a16="http://schemas.microsoft.com/office/drawing/2014/main" id="{2AD9C6D2-0809-42CD-91A2-3ACF6526E77E}"/>
              </a:ext>
            </a:extLst>
          </p:cNvPr>
          <p:cNvSpPr txBox="1"/>
          <p:nvPr/>
        </p:nvSpPr>
        <p:spPr>
          <a:xfrm>
            <a:off x="307996" y="79167"/>
            <a:ext cx="4743450" cy="307777"/>
          </a:xfrm>
          <a:prstGeom prst="rect">
            <a:avLst/>
          </a:prstGeom>
          <a:noFill/>
        </p:spPr>
        <p:txBody>
          <a:bodyPr wrap="square" rtlCol="0">
            <a:spAutoFit/>
          </a:bodyPr>
          <a:lstStyle/>
          <a:p>
            <a:r>
              <a:rPr lang="en-IN" sz="1400" dirty="0">
                <a:latin typeface="Anton" panose="00000500000000000000" pitchFamily="2" charset="0"/>
              </a:rPr>
              <a:t>The</a:t>
            </a:r>
          </a:p>
        </p:txBody>
      </p:sp>
      <p:grpSp>
        <p:nvGrpSpPr>
          <p:cNvPr id="21" name="Group 20">
            <a:extLst>
              <a:ext uri="{FF2B5EF4-FFF2-40B4-BE49-F238E27FC236}">
                <a16:creationId xmlns:a16="http://schemas.microsoft.com/office/drawing/2014/main" id="{E00D812D-9685-4D79-9723-FCD8ED7D7642}"/>
              </a:ext>
            </a:extLst>
          </p:cNvPr>
          <p:cNvGrpSpPr/>
          <p:nvPr/>
        </p:nvGrpSpPr>
        <p:grpSpPr>
          <a:xfrm>
            <a:off x="7148796" y="160920"/>
            <a:ext cx="2610709" cy="679206"/>
            <a:chOff x="7177824" y="120874"/>
            <a:chExt cx="2610709" cy="679206"/>
          </a:xfrm>
        </p:grpSpPr>
        <p:grpSp>
          <p:nvGrpSpPr>
            <p:cNvPr id="33" name="Group 32">
              <a:extLst>
                <a:ext uri="{FF2B5EF4-FFF2-40B4-BE49-F238E27FC236}">
                  <a16:creationId xmlns:a16="http://schemas.microsoft.com/office/drawing/2014/main" id="{DCB3634C-692F-4767-8415-AE34F0C9BFB5}"/>
                </a:ext>
              </a:extLst>
            </p:cNvPr>
            <p:cNvGrpSpPr/>
            <p:nvPr/>
          </p:nvGrpSpPr>
          <p:grpSpPr>
            <a:xfrm>
              <a:off x="7800205" y="195495"/>
              <a:ext cx="1988328" cy="541975"/>
              <a:chOff x="3388459" y="4563803"/>
              <a:chExt cx="3787775" cy="470294"/>
            </a:xfrm>
          </p:grpSpPr>
          <p:sp>
            <p:nvSpPr>
              <p:cNvPr id="37" name="TextBox 36">
                <a:extLst>
                  <a:ext uri="{FF2B5EF4-FFF2-40B4-BE49-F238E27FC236}">
                    <a16:creationId xmlns:a16="http://schemas.microsoft.com/office/drawing/2014/main" id="{43B6E06C-F3BF-4993-B718-0EF5B7A02F61}"/>
                  </a:ext>
                </a:extLst>
              </p:cNvPr>
              <p:cNvSpPr txBox="1"/>
              <p:nvPr/>
            </p:nvSpPr>
            <p:spPr>
              <a:xfrm>
                <a:off x="3388459" y="4563803"/>
                <a:ext cx="3787775" cy="320484"/>
              </a:xfrm>
              <a:prstGeom prst="rect">
                <a:avLst/>
              </a:prstGeom>
              <a:noFill/>
            </p:spPr>
            <p:txBody>
              <a:bodyPr wrap="square" rtlCol="0">
                <a:spAutoFit/>
              </a:bodyPr>
              <a:lstStyle/>
              <a:p>
                <a:r>
                  <a:rPr lang="en-IN" dirty="0">
                    <a:latin typeface="Montserrat ExtraBold" panose="00000900000000000000" pitchFamily="2" charset="0"/>
                  </a:rPr>
                  <a:t>Pravin Shekar</a:t>
                </a:r>
              </a:p>
            </p:txBody>
          </p:sp>
          <p:sp>
            <p:nvSpPr>
              <p:cNvPr id="38" name="TextBox 37">
                <a:extLst>
                  <a:ext uri="{FF2B5EF4-FFF2-40B4-BE49-F238E27FC236}">
                    <a16:creationId xmlns:a16="http://schemas.microsoft.com/office/drawing/2014/main" id="{6709E07C-F44B-41C5-9B55-39A6B0AAA5C9}"/>
                  </a:ext>
                </a:extLst>
              </p:cNvPr>
              <p:cNvSpPr txBox="1"/>
              <p:nvPr/>
            </p:nvSpPr>
            <p:spPr>
              <a:xfrm>
                <a:off x="3388459" y="4793734"/>
                <a:ext cx="3787775" cy="240363"/>
              </a:xfrm>
              <a:prstGeom prst="rect">
                <a:avLst/>
              </a:prstGeom>
              <a:noFill/>
            </p:spPr>
            <p:txBody>
              <a:bodyPr wrap="square" rtlCol="0">
                <a:spAutoFit/>
              </a:bodyPr>
              <a:lstStyle/>
              <a:p>
                <a:r>
                  <a:rPr lang="en-IN" sz="1200" dirty="0">
                    <a:latin typeface="Montserrat SemiBold" panose="00000700000000000000" pitchFamily="2" charset="0"/>
                  </a:rPr>
                  <a:t>The Outlier Marketer</a:t>
                </a:r>
              </a:p>
            </p:txBody>
          </p:sp>
        </p:grpSp>
        <p:grpSp>
          <p:nvGrpSpPr>
            <p:cNvPr id="34" name="Group 33">
              <a:extLst>
                <a:ext uri="{FF2B5EF4-FFF2-40B4-BE49-F238E27FC236}">
                  <a16:creationId xmlns:a16="http://schemas.microsoft.com/office/drawing/2014/main" id="{9372965F-C681-47EE-A4B0-69C7111A4F16}"/>
                </a:ext>
              </a:extLst>
            </p:cNvPr>
            <p:cNvGrpSpPr/>
            <p:nvPr/>
          </p:nvGrpSpPr>
          <p:grpSpPr>
            <a:xfrm>
              <a:off x="7177824" y="120874"/>
              <a:ext cx="679206" cy="679206"/>
              <a:chOff x="2044090" y="4393770"/>
              <a:chExt cx="1137260" cy="1137260"/>
            </a:xfrm>
          </p:grpSpPr>
          <p:sp>
            <p:nvSpPr>
              <p:cNvPr id="35" name="Oval 34">
                <a:extLst>
                  <a:ext uri="{FF2B5EF4-FFF2-40B4-BE49-F238E27FC236}">
                    <a16:creationId xmlns:a16="http://schemas.microsoft.com/office/drawing/2014/main" id="{2A598615-E251-44E0-A53C-E395CF2F2A57}"/>
                  </a:ext>
                </a:extLst>
              </p:cNvPr>
              <p:cNvSpPr/>
              <p:nvPr/>
            </p:nvSpPr>
            <p:spPr>
              <a:xfrm>
                <a:off x="2149599" y="4499279"/>
                <a:ext cx="926243" cy="926243"/>
              </a:xfrm>
              <a:prstGeom prst="ellipse">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600"/>
              </a:p>
            </p:txBody>
          </p:sp>
          <p:pic>
            <p:nvPicPr>
              <p:cNvPr id="36" name="Graphic 35">
                <a:extLst>
                  <a:ext uri="{FF2B5EF4-FFF2-40B4-BE49-F238E27FC236}">
                    <a16:creationId xmlns:a16="http://schemas.microsoft.com/office/drawing/2014/main" id="{47872FC2-3FB1-41EC-B791-69E2739C848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44090" y="4393770"/>
                <a:ext cx="1137260" cy="1137260"/>
              </a:xfrm>
              <a:prstGeom prst="rect">
                <a:avLst/>
              </a:prstGeom>
            </p:spPr>
          </p:pic>
        </p:grpSp>
      </p:grpSp>
      <p:sp>
        <p:nvSpPr>
          <p:cNvPr id="40" name="Rectangle 39">
            <a:extLst>
              <a:ext uri="{FF2B5EF4-FFF2-40B4-BE49-F238E27FC236}">
                <a16:creationId xmlns:a16="http://schemas.microsoft.com/office/drawing/2014/main" id="{8677CBF4-FAD5-47D5-AD5D-2964E2503B40}"/>
              </a:ext>
            </a:extLst>
          </p:cNvPr>
          <p:cNvSpPr/>
          <p:nvPr/>
        </p:nvSpPr>
        <p:spPr>
          <a:xfrm>
            <a:off x="351976" y="883138"/>
            <a:ext cx="9202048" cy="761269"/>
          </a:xfrm>
          <a:prstGeom prst="rect">
            <a:avLst/>
          </a:prstGeom>
          <a:solidFill>
            <a:srgbClr val="FED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TextBox 41">
            <a:extLst>
              <a:ext uri="{FF2B5EF4-FFF2-40B4-BE49-F238E27FC236}">
                <a16:creationId xmlns:a16="http://schemas.microsoft.com/office/drawing/2014/main" id="{715FF906-ED84-4F15-814C-A0C1D33BF577}"/>
              </a:ext>
            </a:extLst>
          </p:cNvPr>
          <p:cNvSpPr txBox="1"/>
          <p:nvPr/>
        </p:nvSpPr>
        <p:spPr>
          <a:xfrm>
            <a:off x="351976" y="883138"/>
            <a:ext cx="719587" cy="230832"/>
          </a:xfrm>
          <a:prstGeom prst="rect">
            <a:avLst/>
          </a:prstGeom>
          <a:noFill/>
        </p:spPr>
        <p:txBody>
          <a:bodyPr wrap="square" rtlCol="0">
            <a:spAutoFit/>
          </a:bodyPr>
          <a:lstStyle/>
          <a:p>
            <a:r>
              <a:rPr lang="en-IN" sz="900" dirty="0">
                <a:latin typeface="Montserrat Black" panose="00000A00000000000000" pitchFamily="2" charset="0"/>
              </a:rPr>
              <a:t>Purpose</a:t>
            </a:r>
          </a:p>
        </p:txBody>
      </p:sp>
      <p:grpSp>
        <p:nvGrpSpPr>
          <p:cNvPr id="10" name="Group 9">
            <a:extLst>
              <a:ext uri="{FF2B5EF4-FFF2-40B4-BE49-F238E27FC236}">
                <a16:creationId xmlns:a16="http://schemas.microsoft.com/office/drawing/2014/main" id="{91C20F99-E09B-4CC7-BB71-2E359E10B409}"/>
              </a:ext>
            </a:extLst>
          </p:cNvPr>
          <p:cNvGrpSpPr/>
          <p:nvPr/>
        </p:nvGrpSpPr>
        <p:grpSpPr>
          <a:xfrm>
            <a:off x="351976" y="1732383"/>
            <a:ext cx="6943485" cy="230832"/>
            <a:chOff x="351976" y="1864011"/>
            <a:chExt cx="6943485" cy="230832"/>
          </a:xfrm>
        </p:grpSpPr>
        <p:sp>
          <p:nvSpPr>
            <p:cNvPr id="43" name="TextBox 42">
              <a:extLst>
                <a:ext uri="{FF2B5EF4-FFF2-40B4-BE49-F238E27FC236}">
                  <a16:creationId xmlns:a16="http://schemas.microsoft.com/office/drawing/2014/main" id="{269B448A-831B-427D-BDE6-2609D540644A}"/>
                </a:ext>
              </a:extLst>
            </p:cNvPr>
            <p:cNvSpPr txBox="1"/>
            <p:nvPr/>
          </p:nvSpPr>
          <p:spPr>
            <a:xfrm>
              <a:off x="351976" y="1864011"/>
              <a:ext cx="719587" cy="230832"/>
            </a:xfrm>
            <a:prstGeom prst="rect">
              <a:avLst/>
            </a:prstGeom>
            <a:noFill/>
          </p:spPr>
          <p:txBody>
            <a:bodyPr wrap="square" rtlCol="0">
              <a:spAutoFit/>
            </a:bodyPr>
            <a:lstStyle/>
            <a:p>
              <a:r>
                <a:rPr lang="en-IN" sz="900" dirty="0">
                  <a:latin typeface="Montserrat Black" panose="00000A00000000000000" pitchFamily="2" charset="0"/>
                </a:rPr>
                <a:t>Me</a:t>
              </a:r>
            </a:p>
          </p:txBody>
        </p:sp>
        <p:sp>
          <p:nvSpPr>
            <p:cNvPr id="44" name="TextBox 43">
              <a:extLst>
                <a:ext uri="{FF2B5EF4-FFF2-40B4-BE49-F238E27FC236}">
                  <a16:creationId xmlns:a16="http://schemas.microsoft.com/office/drawing/2014/main" id="{E466D872-1EFF-4D3D-917E-A93D5F60AB0A}"/>
                </a:ext>
              </a:extLst>
            </p:cNvPr>
            <p:cNvSpPr txBox="1"/>
            <p:nvPr/>
          </p:nvSpPr>
          <p:spPr>
            <a:xfrm>
              <a:off x="3463925" y="1864011"/>
              <a:ext cx="719587" cy="230832"/>
            </a:xfrm>
            <a:prstGeom prst="rect">
              <a:avLst/>
            </a:prstGeom>
            <a:noFill/>
          </p:spPr>
          <p:txBody>
            <a:bodyPr wrap="square" rtlCol="0">
              <a:spAutoFit/>
            </a:bodyPr>
            <a:lstStyle/>
            <a:p>
              <a:r>
                <a:rPr lang="en-IN" sz="900" dirty="0">
                  <a:latin typeface="Montserrat Black" panose="00000A00000000000000" pitchFamily="2" charset="0"/>
                </a:rPr>
                <a:t>Us</a:t>
              </a:r>
            </a:p>
          </p:txBody>
        </p:sp>
        <p:sp>
          <p:nvSpPr>
            <p:cNvPr id="45" name="TextBox 44">
              <a:extLst>
                <a:ext uri="{FF2B5EF4-FFF2-40B4-BE49-F238E27FC236}">
                  <a16:creationId xmlns:a16="http://schemas.microsoft.com/office/drawing/2014/main" id="{8F134B1B-0CE3-4851-98C6-D637A67E1FE9}"/>
                </a:ext>
              </a:extLst>
            </p:cNvPr>
            <p:cNvSpPr txBox="1"/>
            <p:nvPr/>
          </p:nvSpPr>
          <p:spPr>
            <a:xfrm>
              <a:off x="6575874" y="1864011"/>
              <a:ext cx="719587" cy="230832"/>
            </a:xfrm>
            <a:prstGeom prst="rect">
              <a:avLst/>
            </a:prstGeom>
            <a:noFill/>
          </p:spPr>
          <p:txBody>
            <a:bodyPr wrap="square" rtlCol="0">
              <a:spAutoFit/>
            </a:bodyPr>
            <a:lstStyle/>
            <a:p>
              <a:r>
                <a:rPr lang="en-IN" sz="900" dirty="0">
                  <a:latin typeface="Montserrat Black" panose="00000A00000000000000" pitchFamily="2" charset="0"/>
                </a:rPr>
                <a:t>Them</a:t>
              </a:r>
            </a:p>
          </p:txBody>
        </p:sp>
      </p:grpSp>
      <p:grpSp>
        <p:nvGrpSpPr>
          <p:cNvPr id="6" name="Group 5">
            <a:extLst>
              <a:ext uri="{FF2B5EF4-FFF2-40B4-BE49-F238E27FC236}">
                <a16:creationId xmlns:a16="http://schemas.microsoft.com/office/drawing/2014/main" id="{85490335-2E27-484C-8D47-E5620379FE76}"/>
              </a:ext>
            </a:extLst>
          </p:cNvPr>
          <p:cNvGrpSpPr/>
          <p:nvPr/>
        </p:nvGrpSpPr>
        <p:grpSpPr>
          <a:xfrm>
            <a:off x="351976" y="3996053"/>
            <a:ext cx="7906362" cy="230832"/>
            <a:chOff x="351976" y="4164465"/>
            <a:chExt cx="7906362" cy="230832"/>
          </a:xfrm>
        </p:grpSpPr>
        <p:sp>
          <p:nvSpPr>
            <p:cNvPr id="46" name="TextBox 45">
              <a:extLst>
                <a:ext uri="{FF2B5EF4-FFF2-40B4-BE49-F238E27FC236}">
                  <a16:creationId xmlns:a16="http://schemas.microsoft.com/office/drawing/2014/main" id="{584908B0-4465-4071-B3EE-DEE39653569C}"/>
                </a:ext>
              </a:extLst>
            </p:cNvPr>
            <p:cNvSpPr txBox="1"/>
            <p:nvPr/>
          </p:nvSpPr>
          <p:spPr>
            <a:xfrm>
              <a:off x="351976" y="4164465"/>
              <a:ext cx="719587" cy="230832"/>
            </a:xfrm>
            <a:prstGeom prst="rect">
              <a:avLst/>
            </a:prstGeom>
            <a:noFill/>
          </p:spPr>
          <p:txBody>
            <a:bodyPr wrap="square" rtlCol="0">
              <a:spAutoFit/>
            </a:bodyPr>
            <a:lstStyle/>
            <a:p>
              <a:r>
                <a:rPr lang="en-IN" sz="900" dirty="0">
                  <a:latin typeface="Montserrat Black" panose="00000A00000000000000" pitchFamily="2" charset="0"/>
                </a:rPr>
                <a:t>How?</a:t>
              </a:r>
            </a:p>
          </p:txBody>
        </p:sp>
        <p:sp>
          <p:nvSpPr>
            <p:cNvPr id="47" name="TextBox 46">
              <a:extLst>
                <a:ext uri="{FF2B5EF4-FFF2-40B4-BE49-F238E27FC236}">
                  <a16:creationId xmlns:a16="http://schemas.microsoft.com/office/drawing/2014/main" id="{8CFC2BAE-0497-4515-BBDD-AED4C5D1D670}"/>
                </a:ext>
              </a:extLst>
            </p:cNvPr>
            <p:cNvSpPr txBox="1"/>
            <p:nvPr/>
          </p:nvSpPr>
          <p:spPr>
            <a:xfrm>
              <a:off x="2683934" y="4164465"/>
              <a:ext cx="719587" cy="230832"/>
            </a:xfrm>
            <a:prstGeom prst="rect">
              <a:avLst/>
            </a:prstGeom>
            <a:noFill/>
          </p:spPr>
          <p:txBody>
            <a:bodyPr wrap="square" rtlCol="0">
              <a:spAutoFit/>
            </a:bodyPr>
            <a:lstStyle/>
            <a:p>
              <a:r>
                <a:rPr lang="en-IN" sz="900" dirty="0">
                  <a:latin typeface="Montserrat Black" panose="00000A00000000000000" pitchFamily="2" charset="0"/>
                </a:rPr>
                <a:t>When?</a:t>
              </a:r>
            </a:p>
          </p:txBody>
        </p:sp>
        <p:sp>
          <p:nvSpPr>
            <p:cNvPr id="48" name="TextBox 47">
              <a:extLst>
                <a:ext uri="{FF2B5EF4-FFF2-40B4-BE49-F238E27FC236}">
                  <a16:creationId xmlns:a16="http://schemas.microsoft.com/office/drawing/2014/main" id="{FA907A0B-2D73-404E-854B-7628A8A5039D}"/>
                </a:ext>
              </a:extLst>
            </p:cNvPr>
            <p:cNvSpPr txBox="1"/>
            <p:nvPr/>
          </p:nvSpPr>
          <p:spPr>
            <a:xfrm>
              <a:off x="5010637" y="4164465"/>
              <a:ext cx="1045948" cy="230832"/>
            </a:xfrm>
            <a:prstGeom prst="rect">
              <a:avLst/>
            </a:prstGeom>
            <a:noFill/>
          </p:spPr>
          <p:txBody>
            <a:bodyPr wrap="square" rtlCol="0">
              <a:spAutoFit/>
            </a:bodyPr>
            <a:lstStyle/>
            <a:p>
              <a:r>
                <a:rPr lang="en-IN" sz="900" dirty="0">
                  <a:latin typeface="Montserrat Black" panose="00000A00000000000000" pitchFamily="2" charset="0"/>
                </a:rPr>
                <a:t>How much?</a:t>
              </a:r>
            </a:p>
          </p:txBody>
        </p:sp>
        <p:sp>
          <p:nvSpPr>
            <p:cNvPr id="49" name="TextBox 48">
              <a:extLst>
                <a:ext uri="{FF2B5EF4-FFF2-40B4-BE49-F238E27FC236}">
                  <a16:creationId xmlns:a16="http://schemas.microsoft.com/office/drawing/2014/main" id="{A7FB515F-13E2-40E4-9CC9-FA33CD09080E}"/>
                </a:ext>
              </a:extLst>
            </p:cNvPr>
            <p:cNvSpPr txBox="1"/>
            <p:nvPr/>
          </p:nvSpPr>
          <p:spPr>
            <a:xfrm>
              <a:off x="7337340" y="4164465"/>
              <a:ext cx="920998" cy="230832"/>
            </a:xfrm>
            <a:prstGeom prst="rect">
              <a:avLst/>
            </a:prstGeom>
            <a:noFill/>
          </p:spPr>
          <p:txBody>
            <a:bodyPr wrap="square" rtlCol="0">
              <a:spAutoFit/>
            </a:bodyPr>
            <a:lstStyle/>
            <a:p>
              <a:r>
                <a:rPr lang="en-IN" sz="900" dirty="0">
                  <a:latin typeface="Montserrat Black" panose="00000A00000000000000" pitchFamily="2" charset="0"/>
                </a:rPr>
                <a:t>Measure?</a:t>
              </a:r>
            </a:p>
          </p:txBody>
        </p:sp>
      </p:grpSp>
      <p:sp>
        <p:nvSpPr>
          <p:cNvPr id="5" name="TextBox 4">
            <a:extLst>
              <a:ext uri="{FF2B5EF4-FFF2-40B4-BE49-F238E27FC236}">
                <a16:creationId xmlns:a16="http://schemas.microsoft.com/office/drawing/2014/main" id="{B141C9FF-CAA7-4C19-8412-733FD4451E2B}"/>
              </a:ext>
            </a:extLst>
          </p:cNvPr>
          <p:cNvSpPr txBox="1"/>
          <p:nvPr/>
        </p:nvSpPr>
        <p:spPr>
          <a:xfrm>
            <a:off x="446690" y="1130049"/>
            <a:ext cx="8981089" cy="461665"/>
          </a:xfrm>
          <a:prstGeom prst="rect">
            <a:avLst/>
          </a:prstGeom>
          <a:noFill/>
        </p:spPr>
        <p:txBody>
          <a:bodyPr wrap="square" rtlCol="0">
            <a:spAutoFit/>
          </a:bodyPr>
          <a:lstStyle/>
          <a:p>
            <a:r>
              <a:rPr lang="en-GB" sz="1200" b="1" dirty="0">
                <a:solidFill>
                  <a:srgbClr val="000000"/>
                </a:solidFill>
                <a:effectLst/>
                <a:latin typeface="Segoe Print" panose="02000600000000000000" pitchFamily="2" charset="0"/>
                <a:ea typeface="Pacifico" panose="02000000000000000000" pitchFamily="2" charset="0"/>
                <a:cs typeface="Gandhi Serif"/>
              </a:rPr>
              <a:t>Scale. I want to be the No. 1 in my industry. I need to grow by 200%. Now. </a:t>
            </a:r>
          </a:p>
          <a:p>
            <a:endParaRPr lang="en-IN" sz="1200" b="1" dirty="0">
              <a:latin typeface="Segoe Print" panose="02000600000000000000" pitchFamily="2" charset="0"/>
              <a:ea typeface="Pacifico" panose="02000000000000000000" pitchFamily="2" charset="0"/>
            </a:endParaRPr>
          </a:p>
        </p:txBody>
      </p:sp>
      <p:sp>
        <p:nvSpPr>
          <p:cNvPr id="32" name="TextBox 31">
            <a:extLst>
              <a:ext uri="{FF2B5EF4-FFF2-40B4-BE49-F238E27FC236}">
                <a16:creationId xmlns:a16="http://schemas.microsoft.com/office/drawing/2014/main" id="{E3B6C7E3-9FC8-4364-AB83-5546A7AC516A}"/>
              </a:ext>
            </a:extLst>
          </p:cNvPr>
          <p:cNvSpPr txBox="1"/>
          <p:nvPr/>
        </p:nvSpPr>
        <p:spPr>
          <a:xfrm>
            <a:off x="423756" y="2068629"/>
            <a:ext cx="2855472" cy="646331"/>
          </a:xfrm>
          <a:prstGeom prst="rect">
            <a:avLst/>
          </a:prstGeom>
          <a:noFill/>
        </p:spPr>
        <p:txBody>
          <a:bodyPr wrap="square" rtlCol="0">
            <a:spAutoFit/>
          </a:bodyPr>
          <a:lstStyle/>
          <a:p>
            <a:r>
              <a:rPr lang="en-GB" sz="1200" b="1" dirty="0">
                <a:solidFill>
                  <a:srgbClr val="000000"/>
                </a:solidFill>
                <a:effectLst/>
                <a:latin typeface="Segoe Print" panose="02000600000000000000" pitchFamily="2" charset="0"/>
                <a:ea typeface="Pacifico" panose="02000000000000000000" pitchFamily="2" charset="0"/>
                <a:cs typeface="Gandhi Serif"/>
              </a:rPr>
              <a:t>I have a strong, growing team of more than 400 members spread over several locations in the world. </a:t>
            </a:r>
            <a:endParaRPr lang="en-IN" sz="1200" b="1" dirty="0">
              <a:latin typeface="Segoe Print" panose="02000600000000000000" pitchFamily="2" charset="0"/>
              <a:ea typeface="Pacifico" panose="02000000000000000000" pitchFamily="2" charset="0"/>
            </a:endParaRPr>
          </a:p>
        </p:txBody>
      </p:sp>
      <p:sp>
        <p:nvSpPr>
          <p:cNvPr id="39" name="TextBox 38">
            <a:extLst>
              <a:ext uri="{FF2B5EF4-FFF2-40B4-BE49-F238E27FC236}">
                <a16:creationId xmlns:a16="http://schemas.microsoft.com/office/drawing/2014/main" id="{AE7C7212-9F50-41A4-A16F-E044E23A9B33}"/>
              </a:ext>
            </a:extLst>
          </p:cNvPr>
          <p:cNvSpPr txBox="1"/>
          <p:nvPr/>
        </p:nvSpPr>
        <p:spPr>
          <a:xfrm>
            <a:off x="3530351" y="2088467"/>
            <a:ext cx="2855472" cy="830997"/>
          </a:xfrm>
          <a:prstGeom prst="rect">
            <a:avLst/>
          </a:prstGeom>
          <a:noFill/>
        </p:spPr>
        <p:txBody>
          <a:bodyPr wrap="square" rtlCol="0">
            <a:spAutoFit/>
          </a:bodyPr>
          <a:lstStyle/>
          <a:p>
            <a:r>
              <a:rPr lang="en-GB" sz="1200" b="1" dirty="0">
                <a:solidFill>
                  <a:srgbClr val="000000"/>
                </a:solidFill>
                <a:effectLst/>
                <a:latin typeface="Segoe Print" panose="02000600000000000000" pitchFamily="2" charset="0"/>
                <a:ea typeface="Pacifico" panose="02000000000000000000" pitchFamily="2" charset="0"/>
                <a:cs typeface="Gandhi Serif"/>
              </a:rPr>
              <a:t>We have many partnerships: software tools, sales, resources, partnerships with like-minded companies, consultants. </a:t>
            </a:r>
            <a:endParaRPr lang="en-IN" sz="1200" b="1" dirty="0">
              <a:latin typeface="Segoe Print" panose="02000600000000000000" pitchFamily="2" charset="0"/>
              <a:ea typeface="Pacifico" panose="02000000000000000000" pitchFamily="2" charset="0"/>
            </a:endParaRPr>
          </a:p>
        </p:txBody>
      </p:sp>
      <p:sp>
        <p:nvSpPr>
          <p:cNvPr id="41" name="TextBox 40">
            <a:extLst>
              <a:ext uri="{FF2B5EF4-FFF2-40B4-BE49-F238E27FC236}">
                <a16:creationId xmlns:a16="http://schemas.microsoft.com/office/drawing/2014/main" id="{5E06F4BF-6F7C-4320-82F9-93091A5CB6C5}"/>
              </a:ext>
            </a:extLst>
          </p:cNvPr>
          <p:cNvSpPr txBox="1"/>
          <p:nvPr/>
        </p:nvSpPr>
        <p:spPr>
          <a:xfrm>
            <a:off x="6637213" y="2068629"/>
            <a:ext cx="2855472" cy="1200329"/>
          </a:xfrm>
          <a:prstGeom prst="rect">
            <a:avLst/>
          </a:prstGeom>
          <a:noFill/>
        </p:spPr>
        <p:txBody>
          <a:bodyPr wrap="square" rtlCol="0">
            <a:spAutoFit/>
          </a:bodyPr>
          <a:lstStyle/>
          <a:p>
            <a:r>
              <a:rPr lang="en-GB" sz="1200" b="1" dirty="0">
                <a:solidFill>
                  <a:srgbClr val="000000"/>
                </a:solidFill>
                <a:effectLst/>
                <a:latin typeface="Segoe Print" panose="02000600000000000000" pitchFamily="2" charset="0"/>
                <a:ea typeface="Pacifico" panose="02000000000000000000" pitchFamily="2" charset="0"/>
                <a:cs typeface="Gandhi Serif"/>
              </a:rPr>
              <a:t>The SaaS market is cut-throat. The environment is ultra-competitive. Our clients are constantly on the look-out for the next big thing. My competitors keep a close watch on what I do. </a:t>
            </a:r>
            <a:endParaRPr lang="en-IN" sz="1200" b="1" dirty="0">
              <a:latin typeface="Segoe Print" panose="02000600000000000000" pitchFamily="2" charset="0"/>
              <a:ea typeface="Pacifico" panose="02000000000000000000" pitchFamily="2" charset="0"/>
            </a:endParaRPr>
          </a:p>
        </p:txBody>
      </p:sp>
      <p:sp>
        <p:nvSpPr>
          <p:cNvPr id="50" name="TextBox 49">
            <a:extLst>
              <a:ext uri="{FF2B5EF4-FFF2-40B4-BE49-F238E27FC236}">
                <a16:creationId xmlns:a16="http://schemas.microsoft.com/office/drawing/2014/main" id="{4DC34AC2-62AD-428B-BEB8-E7C057A732C4}"/>
              </a:ext>
            </a:extLst>
          </p:cNvPr>
          <p:cNvSpPr txBox="1"/>
          <p:nvPr/>
        </p:nvSpPr>
        <p:spPr>
          <a:xfrm>
            <a:off x="392065" y="4302246"/>
            <a:ext cx="2138976" cy="1954381"/>
          </a:xfrm>
          <a:prstGeom prst="rect">
            <a:avLst/>
          </a:prstGeom>
          <a:noFill/>
        </p:spPr>
        <p:txBody>
          <a:bodyPr wrap="square" rtlCol="0">
            <a:spAutoFit/>
          </a:bodyPr>
          <a:lstStyle/>
          <a:p>
            <a:r>
              <a:rPr lang="en-GB" sz="1100" b="1" dirty="0">
                <a:solidFill>
                  <a:srgbClr val="000000"/>
                </a:solidFill>
                <a:effectLst/>
                <a:latin typeface="Segoe Print" panose="02000600000000000000" pitchFamily="2" charset="0"/>
                <a:ea typeface="Pacifico" panose="02000000000000000000" pitchFamily="2" charset="0"/>
                <a:cs typeface="Gandhi Serif"/>
              </a:rPr>
              <a:t>We are always under attack, and need to defend our market share and our client relationships. When competition lowers prices, we need to do so, as well. We are fighting for the same set of clients, and our attack and </a:t>
            </a:r>
            <a:r>
              <a:rPr lang="en-GB" sz="1100" b="1" dirty="0" err="1">
                <a:solidFill>
                  <a:srgbClr val="000000"/>
                </a:solidFill>
                <a:effectLst/>
                <a:latin typeface="Segoe Print" panose="02000600000000000000" pitchFamily="2" charset="0"/>
                <a:ea typeface="Pacifico" panose="02000000000000000000" pitchFamily="2" charset="0"/>
                <a:cs typeface="Gandhi Serif"/>
              </a:rPr>
              <a:t>defense</a:t>
            </a:r>
            <a:r>
              <a:rPr lang="en-GB" sz="1100" b="1" dirty="0">
                <a:solidFill>
                  <a:srgbClr val="000000"/>
                </a:solidFill>
                <a:effectLst/>
                <a:latin typeface="Segoe Print" panose="02000600000000000000" pitchFamily="2" charset="0"/>
                <a:ea typeface="Pacifico" panose="02000000000000000000" pitchFamily="2" charset="0"/>
                <a:cs typeface="Gandhi Serif"/>
              </a:rPr>
              <a:t> strategy is to build superb relations with our clients. </a:t>
            </a:r>
          </a:p>
        </p:txBody>
      </p:sp>
      <p:sp>
        <p:nvSpPr>
          <p:cNvPr id="51" name="TextBox 50">
            <a:extLst>
              <a:ext uri="{FF2B5EF4-FFF2-40B4-BE49-F238E27FC236}">
                <a16:creationId xmlns:a16="http://schemas.microsoft.com/office/drawing/2014/main" id="{64571D9E-5905-474F-AF95-F6CA235659F2}"/>
              </a:ext>
            </a:extLst>
          </p:cNvPr>
          <p:cNvSpPr txBox="1"/>
          <p:nvPr/>
        </p:nvSpPr>
        <p:spPr>
          <a:xfrm>
            <a:off x="2716956" y="4302246"/>
            <a:ext cx="2138976" cy="769441"/>
          </a:xfrm>
          <a:prstGeom prst="rect">
            <a:avLst/>
          </a:prstGeom>
          <a:noFill/>
        </p:spPr>
        <p:txBody>
          <a:bodyPr wrap="square" rtlCol="0">
            <a:spAutoFit/>
          </a:bodyPr>
          <a:lstStyle/>
          <a:p>
            <a:r>
              <a:rPr lang="en-GB" sz="1100" b="1" dirty="0">
                <a:solidFill>
                  <a:srgbClr val="000000"/>
                </a:solidFill>
                <a:effectLst/>
                <a:latin typeface="Segoe Print" panose="02000600000000000000" pitchFamily="2" charset="0"/>
                <a:ea typeface="Pacifico" panose="02000000000000000000" pitchFamily="2" charset="0"/>
                <a:cs typeface="Gandhi Serif"/>
              </a:rPr>
              <a:t>One year. 200% growth. And then some more. I have a Board to report to, and a bunch of investors. </a:t>
            </a:r>
          </a:p>
        </p:txBody>
      </p:sp>
      <p:sp>
        <p:nvSpPr>
          <p:cNvPr id="52" name="TextBox 51">
            <a:extLst>
              <a:ext uri="{FF2B5EF4-FFF2-40B4-BE49-F238E27FC236}">
                <a16:creationId xmlns:a16="http://schemas.microsoft.com/office/drawing/2014/main" id="{92BD7091-2C73-43B4-A4EC-35A44FFDA130}"/>
              </a:ext>
            </a:extLst>
          </p:cNvPr>
          <p:cNvSpPr txBox="1"/>
          <p:nvPr/>
        </p:nvSpPr>
        <p:spPr>
          <a:xfrm>
            <a:off x="5047102" y="4302246"/>
            <a:ext cx="2138976" cy="1107996"/>
          </a:xfrm>
          <a:prstGeom prst="rect">
            <a:avLst/>
          </a:prstGeom>
          <a:noFill/>
        </p:spPr>
        <p:txBody>
          <a:bodyPr wrap="square" rtlCol="0">
            <a:spAutoFit/>
          </a:bodyPr>
          <a:lstStyle/>
          <a:p>
            <a:r>
              <a:rPr lang="en-GB" sz="1100" b="1" dirty="0">
                <a:solidFill>
                  <a:srgbClr val="000000"/>
                </a:solidFill>
                <a:effectLst/>
                <a:latin typeface="Segoe Print" panose="02000600000000000000" pitchFamily="2" charset="0"/>
                <a:ea typeface="Pacifico" panose="02000000000000000000" pitchFamily="2" charset="0"/>
                <a:cs typeface="Gandhi Serif"/>
              </a:rPr>
              <a:t>I am funded. Whenever I forecast a need for growth, I raise funds. There is a team working on this. I have it all at my disposal. I just need growth and scale. </a:t>
            </a:r>
          </a:p>
        </p:txBody>
      </p:sp>
      <p:sp>
        <p:nvSpPr>
          <p:cNvPr id="53" name="TextBox 52">
            <a:extLst>
              <a:ext uri="{FF2B5EF4-FFF2-40B4-BE49-F238E27FC236}">
                <a16:creationId xmlns:a16="http://schemas.microsoft.com/office/drawing/2014/main" id="{C9F64B6E-ECBD-4388-A964-B995B06E611A}"/>
              </a:ext>
            </a:extLst>
          </p:cNvPr>
          <p:cNvSpPr txBox="1"/>
          <p:nvPr/>
        </p:nvSpPr>
        <p:spPr>
          <a:xfrm>
            <a:off x="7371994" y="4302246"/>
            <a:ext cx="2138976" cy="261610"/>
          </a:xfrm>
          <a:prstGeom prst="rect">
            <a:avLst/>
          </a:prstGeom>
          <a:noFill/>
        </p:spPr>
        <p:txBody>
          <a:bodyPr wrap="square" rtlCol="0">
            <a:spAutoFit/>
          </a:bodyPr>
          <a:lstStyle/>
          <a:p>
            <a:r>
              <a:rPr lang="en-GB" sz="1100" b="1" dirty="0">
                <a:solidFill>
                  <a:srgbClr val="000000"/>
                </a:solidFill>
                <a:effectLst/>
                <a:latin typeface="Segoe Print" panose="02000600000000000000" pitchFamily="2" charset="0"/>
                <a:ea typeface="Pacifico" panose="02000000000000000000" pitchFamily="2" charset="0"/>
                <a:cs typeface="Gandhi Serif"/>
              </a:rPr>
              <a:t>Growth. That’s it. </a:t>
            </a:r>
          </a:p>
        </p:txBody>
      </p:sp>
      <p:sp>
        <p:nvSpPr>
          <p:cNvPr id="54" name="TextBox 53">
            <a:extLst>
              <a:ext uri="{FF2B5EF4-FFF2-40B4-BE49-F238E27FC236}">
                <a16:creationId xmlns:a16="http://schemas.microsoft.com/office/drawing/2014/main" id="{D68F7511-2A11-4DDF-9692-A89847F4B827}"/>
              </a:ext>
            </a:extLst>
          </p:cNvPr>
          <p:cNvSpPr txBox="1"/>
          <p:nvPr/>
        </p:nvSpPr>
        <p:spPr>
          <a:xfrm>
            <a:off x="3463925" y="6603647"/>
            <a:ext cx="6174377" cy="261610"/>
          </a:xfrm>
          <a:prstGeom prst="rect">
            <a:avLst/>
          </a:prstGeom>
          <a:noFill/>
        </p:spPr>
        <p:txBody>
          <a:bodyPr wrap="square" rtlCol="0">
            <a:spAutoFit/>
          </a:bodyPr>
          <a:lstStyle/>
          <a:p>
            <a:pPr algn="r"/>
            <a:r>
              <a:rPr lang="en-IN" sz="1050" dirty="0">
                <a:latin typeface="Montserrat SemiBold" panose="00000700000000000000" pitchFamily="2" charset="0"/>
              </a:rPr>
              <a:t>For more resources, visit: www.pravinshekar.com</a:t>
            </a:r>
          </a:p>
        </p:txBody>
      </p:sp>
    </p:spTree>
    <p:extLst>
      <p:ext uri="{BB962C8B-B14F-4D97-AF65-F5344CB8AC3E}">
        <p14:creationId xmlns:p14="http://schemas.microsoft.com/office/powerpoint/2010/main" val="18084897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TotalTime>
  <Words>845</Words>
  <Application>Microsoft Macintosh PowerPoint</Application>
  <PresentationFormat>A4 Paper (210x297 mm)</PresentationFormat>
  <Paragraphs>116</Paragraphs>
  <Slides>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vt:i4>
      </vt:variant>
    </vt:vector>
  </HeadingPairs>
  <TitlesOfParts>
    <vt:vector size="13" baseType="lpstr">
      <vt:lpstr>Anton</vt:lpstr>
      <vt:lpstr>Arial</vt:lpstr>
      <vt:lpstr>Calibri</vt:lpstr>
      <vt:lpstr>Calibri Light</vt:lpstr>
      <vt:lpstr>Montserrat Black</vt:lpstr>
      <vt:lpstr>Montserrat ExtraBold</vt:lpstr>
      <vt:lpstr>Montserrat SemiBold</vt:lpstr>
      <vt:lpstr>Segoe Print</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Arun Ramkumar</dc:creator>
  <cp:lastModifiedBy>Pravin Shekar</cp:lastModifiedBy>
  <cp:revision>41</cp:revision>
  <dcterms:created xsi:type="dcterms:W3CDTF">2021-01-22T15:34:12Z</dcterms:created>
  <dcterms:modified xsi:type="dcterms:W3CDTF">2021-01-23T05:26:54Z</dcterms:modified>
</cp:coreProperties>
</file>